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65" r:id="rId5"/>
  </p:sldMasterIdLst>
  <p:sldIdLst>
    <p:sldId id="257" r:id="rId6"/>
    <p:sldId id="256" r:id="rId7"/>
    <p:sldId id="281" r:id="rId8"/>
    <p:sldId id="295" r:id="rId9"/>
    <p:sldId id="296" r:id="rId10"/>
    <p:sldId id="304" r:id="rId11"/>
    <p:sldId id="305" r:id="rId12"/>
    <p:sldId id="306" r:id="rId13"/>
    <p:sldId id="307" r:id="rId14"/>
    <p:sldId id="308" r:id="rId15"/>
    <p:sldId id="301" r:id="rId16"/>
    <p:sldId id="309" r:id="rId17"/>
    <p:sldId id="310" r:id="rId18"/>
    <p:sldId id="311" r:id="rId19"/>
    <p:sldId id="313" r:id="rId20"/>
    <p:sldId id="316" r:id="rId21"/>
    <p:sldId id="317" r:id="rId22"/>
    <p:sldId id="318" r:id="rId23"/>
    <p:sldId id="320" r:id="rId24"/>
    <p:sldId id="321" r:id="rId25"/>
    <p:sldId id="322" r:id="rId26"/>
    <p:sldId id="323" r:id="rId27"/>
    <p:sldId id="324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292" r:id="rId38"/>
    <p:sldId id="291" r:id="rId39"/>
    <p:sldId id="293" r:id="rId40"/>
    <p:sldId id="258" r:id="rId41"/>
    <p:sldId id="259" r:id="rId42"/>
    <p:sldId id="282" r:id="rId43"/>
    <p:sldId id="283" r:id="rId44"/>
    <p:sldId id="290" r:id="rId45"/>
    <p:sldId id="289" r:id="rId46"/>
    <p:sldId id="266" r:id="rId47"/>
    <p:sldId id="286" r:id="rId48"/>
    <p:sldId id="287" r:id="rId49"/>
    <p:sldId id="267" r:id="rId50"/>
    <p:sldId id="268" r:id="rId51"/>
    <p:sldId id="269" r:id="rId52"/>
    <p:sldId id="270" r:id="rId53"/>
    <p:sldId id="263" r:id="rId54"/>
    <p:sldId id="271" r:id="rId55"/>
    <p:sldId id="273" r:id="rId56"/>
    <p:sldId id="274" r:id="rId57"/>
    <p:sldId id="275" r:id="rId58"/>
    <p:sldId id="277" r:id="rId59"/>
    <p:sldId id="279" r:id="rId60"/>
    <p:sldId id="280" r:id="rId61"/>
    <p:sldId id="288" r:id="rId62"/>
    <p:sldId id="272" r:id="rId63"/>
    <p:sldId id="285" r:id="rId64"/>
    <p:sldId id="294" r:id="rId65"/>
    <p:sldId id="260" r:id="rId66"/>
    <p:sldId id="261" r:id="rId67"/>
    <p:sldId id="262" r:id="rId68"/>
    <p:sldId id="265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666168-AE10-4637-9A76-1A40ADC2DE03}" v="53" dt="2022-02-10T15:42:57.7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7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lson, Angie" userId="S::cga074@mt.gov::2bec7219-5503-4697-842e-0555e075eb4d" providerId="AD" clId="Web-{9B666168-AE10-4637-9A76-1A40ADC2DE03}"/>
    <pc:docChg chg="modSld">
      <pc:chgData name="Nelson, Angie" userId="S::cga074@mt.gov::2bec7219-5503-4697-842e-0555e075eb4d" providerId="AD" clId="Web-{9B666168-AE10-4637-9A76-1A40ADC2DE03}" dt="2022-02-10T15:42:57.735" v="45" actId="1076"/>
      <pc:docMkLst>
        <pc:docMk/>
      </pc:docMkLst>
      <pc:sldChg chg="addSp delSp modSp">
        <pc:chgData name="Nelson, Angie" userId="S::cga074@mt.gov::2bec7219-5503-4697-842e-0555e075eb4d" providerId="AD" clId="Web-{9B666168-AE10-4637-9A76-1A40ADC2DE03}" dt="2022-02-10T15:42:57.735" v="45" actId="1076"/>
        <pc:sldMkLst>
          <pc:docMk/>
          <pc:sldMk cId="2059972214" sldId="292"/>
        </pc:sldMkLst>
        <pc:spChg chg="add del">
          <ac:chgData name="Nelson, Angie" userId="S::cga074@mt.gov::2bec7219-5503-4697-842e-0555e075eb4d" providerId="AD" clId="Web-{9B666168-AE10-4637-9A76-1A40ADC2DE03}" dt="2022-02-10T15:41:22.921" v="27"/>
          <ac:spMkLst>
            <pc:docMk/>
            <pc:sldMk cId="2059972214" sldId="292"/>
            <ac:spMk id="4" creationId="{CB5608B5-6799-4B99-9D13-8882642D031D}"/>
          </ac:spMkLst>
        </pc:spChg>
        <pc:spChg chg="add mod">
          <ac:chgData name="Nelson, Angie" userId="S::cga074@mt.gov::2bec7219-5503-4697-842e-0555e075eb4d" providerId="AD" clId="Web-{9B666168-AE10-4637-9A76-1A40ADC2DE03}" dt="2022-02-10T15:42:57.735" v="45" actId="1076"/>
          <ac:spMkLst>
            <pc:docMk/>
            <pc:sldMk cId="2059972214" sldId="292"/>
            <ac:spMk id="5" creationId="{66FE0B51-6194-448B-985F-7E2F14FC35A1}"/>
          </ac:spMkLst>
        </pc:spChg>
        <pc:spChg chg="mod">
          <ac:chgData name="Nelson, Angie" userId="S::cga074@mt.gov::2bec7219-5503-4697-842e-0555e075eb4d" providerId="AD" clId="Web-{9B666168-AE10-4637-9A76-1A40ADC2DE03}" dt="2022-02-10T15:42:35.860" v="41" actId="20577"/>
          <ac:spMkLst>
            <pc:docMk/>
            <pc:sldMk cId="2059972214" sldId="292"/>
            <ac:spMk id="6" creationId="{CB1590EC-3F23-4E97-8953-1FE853D24BA6}"/>
          </ac:spMkLst>
        </pc:spChg>
        <pc:picChg chg="add mod">
          <ac:chgData name="Nelson, Angie" userId="S::cga074@mt.gov::2bec7219-5503-4697-842e-0555e075eb4d" providerId="AD" clId="Web-{9B666168-AE10-4637-9A76-1A40ADC2DE03}" dt="2022-02-10T15:41:01.343" v="21" actId="14100"/>
          <ac:picMkLst>
            <pc:docMk/>
            <pc:sldMk cId="2059972214" sldId="292"/>
            <ac:picMk id="2" creationId="{FFDEBEB4-A909-4498-B0C8-D97282E7E4A2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28T00:08:45.40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0,'4924'0,"3312"0,-8261 0,16 0,21 0,224 0,-196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28T00:08:45.40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0,'4924'0,"3312"0,-8261 0,16 0,21 0,224 0,-196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28T00:08:45.40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0,'4924'0,"3312"0,-8261 0,16 0,21 0,224 0,-196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28T00:08:45.40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0,'4924'0,"3312"0,-8261 0,16 0,21 0,224 0,-196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28T00:08:45.40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0,'4924'0,"3312"0,-8261 0,16 0,21 0,224 0,-196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28T00:08:45.40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0,'4924'0,"3312"0,-8261 0,16 0,21 0,224 0,-196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28T00:08:45.40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0,'4924'0,"3312"0,-8261 0,16 0,21 0,224 0,-196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28T00:08:45.40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0,'4924'0,"3312"0,-8261 0,16 0,21 0,224 0,-196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28T00:08:45.40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0,'4924'0,"3312"0,-8261 0,16 0,21 0,224 0,-196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28T00:08:45.40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0,'4924'0,"3312"0,-8261 0,16 0,21 0,224 0,-196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28T00:08:45.40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0,'4924'0,"3312"0,-8261 0,16 0,21 0,224 0,-196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28T00:08:45.40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0,'4924'0,"3312"0,-8261 0,16 0,21 0,224 0,-196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94471D4A-AE98-4409-BAAF-823594A91A8F}"/>
              </a:ext>
            </a:extLst>
          </p:cNvPr>
          <p:cNvSpPr/>
          <p:nvPr userDrawn="1"/>
        </p:nvSpPr>
        <p:spPr>
          <a:xfrm flipH="1">
            <a:off x="0" y="0"/>
            <a:ext cx="3351057" cy="6858000"/>
          </a:xfrm>
          <a:prstGeom prst="rect">
            <a:avLst/>
          </a:prstGeom>
          <a:solidFill>
            <a:srgbClr val="0A3161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96076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061AD-AEBD-4388-B7B0-3BE522DE3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BAE690-A22C-4040-B3F2-2EA31255F0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03E20-1EDA-47A8-B900-CD5B2F40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6D7BE-88D9-406D-8BA2-413B3D68ACF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2C770-9ACF-49A1-8310-66A944D9F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10A33-271F-49FF-9440-0DC6AE2D1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5B40-5B97-4FA3-B236-CB63462C7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18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83ACCAC0-2C8A-CE43-8C55-22BB53C73920}"/>
              </a:ext>
            </a:extLst>
          </p:cNvPr>
          <p:cNvSpPr/>
          <p:nvPr userDrawn="1"/>
        </p:nvSpPr>
        <p:spPr>
          <a:xfrm flipH="1">
            <a:off x="0" y="0"/>
            <a:ext cx="335105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FA03-5BA8-47CA-8A15-6445129B30D8}" type="datetime1">
              <a:rPr lang="en-US" noProof="0" smtClean="0"/>
              <a:t>2/10/2022</a:t>
            </a:fld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4076461-FF7A-8843-B7F9-D041F3FB22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0038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94471D4A-AE98-4409-BAAF-823594A91A8F}"/>
              </a:ext>
            </a:extLst>
          </p:cNvPr>
          <p:cNvSpPr/>
          <p:nvPr userDrawn="1"/>
        </p:nvSpPr>
        <p:spPr>
          <a:xfrm flipH="1">
            <a:off x="0" y="0"/>
            <a:ext cx="3351057" cy="6858000"/>
          </a:xfrm>
          <a:prstGeom prst="rect">
            <a:avLst/>
          </a:prstGeom>
          <a:solidFill>
            <a:srgbClr val="0A3161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37856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061AD-AEBD-4388-B7B0-3BE522DE3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BAE690-A22C-4040-B3F2-2EA31255F0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03E20-1EDA-47A8-B900-CD5B2F40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6D7BE-88D9-406D-8BA2-413B3D68ACF9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2C770-9ACF-49A1-8310-66A944D9F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10A33-271F-49FF-9440-0DC6AE2D1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35B40-5B97-4FA3-B236-CB63462C7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83ACCAC0-2C8A-CE43-8C55-22BB53C73920}"/>
              </a:ext>
            </a:extLst>
          </p:cNvPr>
          <p:cNvSpPr/>
          <p:nvPr userDrawn="1"/>
        </p:nvSpPr>
        <p:spPr>
          <a:xfrm flipH="1">
            <a:off x="0" y="0"/>
            <a:ext cx="335105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CFA03-5BA8-47CA-8A15-6445129B30D8}" type="datetime1">
              <a:rPr lang="en-US" noProof="0" smtClean="0"/>
              <a:t>2/10/2022</a:t>
            </a:fld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4076461-FF7A-8843-B7F9-D041F3FB22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349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35647-42FE-44E4-BEFD-7E245B4C52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69267" y="153435"/>
            <a:ext cx="1075433" cy="1079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74F8B0-15D7-4D3B-8912-AD71082C019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419272" y="1362646"/>
            <a:ext cx="2619375" cy="1743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1897A0-91B3-48CE-810B-62AE5ACCD75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419272" y="3340067"/>
            <a:ext cx="2619375" cy="13772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15D632-9760-4776-9110-13984F56592F}"/>
              </a:ext>
            </a:extLst>
          </p:cNvPr>
          <p:cNvSpPr txBox="1"/>
          <p:nvPr userDrawn="1"/>
        </p:nvSpPr>
        <p:spPr>
          <a:xfrm>
            <a:off x="10305700" y="4767031"/>
            <a:ext cx="188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</a:t>
            </a:r>
            <a:fld id="{AC40A3EE-5A3B-4AF0-BA26-6BFA31ECD81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5C904287-EC19-48F4-9276-3C2D656F811C}"/>
              </a:ext>
            </a:extLst>
          </p:cNvPr>
          <p:cNvSpPr/>
          <p:nvPr userDrawn="1"/>
        </p:nvSpPr>
        <p:spPr>
          <a:xfrm flipH="1">
            <a:off x="0" y="0"/>
            <a:ext cx="3351057" cy="6858000"/>
          </a:xfrm>
          <a:prstGeom prst="rect">
            <a:avLst/>
          </a:prstGeom>
          <a:solidFill>
            <a:srgbClr val="0A3161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437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35647-42FE-44E4-BEFD-7E245B4C52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69267" y="153435"/>
            <a:ext cx="1075433" cy="1079018"/>
          </a:xfrm>
          <a:prstGeom prst="rect">
            <a:avLst/>
          </a:prstGeom>
        </p:spPr>
      </p:pic>
      <p:sp>
        <p:nvSpPr>
          <p:cNvPr id="7" name="Rectangle">
            <a:extLst>
              <a:ext uri="{FF2B5EF4-FFF2-40B4-BE49-F238E27FC236}">
                <a16:creationId xmlns:a16="http://schemas.microsoft.com/office/drawing/2014/main" id="{5C904287-EC19-48F4-9276-3C2D656F811C}"/>
              </a:ext>
            </a:extLst>
          </p:cNvPr>
          <p:cNvSpPr/>
          <p:nvPr userDrawn="1"/>
        </p:nvSpPr>
        <p:spPr>
          <a:xfrm flipH="1">
            <a:off x="0" y="0"/>
            <a:ext cx="3351057" cy="6858000"/>
          </a:xfrm>
          <a:prstGeom prst="rect">
            <a:avLst/>
          </a:prstGeom>
          <a:solidFill>
            <a:srgbClr val="0A3161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0894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onnectmt.mt.gov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covidreliefmt.org/submit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leg.mt.gov/bills/2021/billpdf/SB0297.pdf" TargetMode="Externa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48A3E-1B7C-4A15-8259-DAB676398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88" y="439017"/>
            <a:ext cx="10058400" cy="58758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err="1"/>
              <a:t>ConnectMT</a:t>
            </a:r>
            <a:r>
              <a:rPr lang="en-US"/>
              <a:t> Application webinar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C9F549-8007-4310-BD59-0DB9E8401C8B}"/>
              </a:ext>
            </a:extLst>
          </p:cNvPr>
          <p:cNvSpPr txBox="1"/>
          <p:nvPr/>
        </p:nvSpPr>
        <p:spPr>
          <a:xfrm>
            <a:off x="4516016" y="1558213"/>
            <a:ext cx="18567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cap="all"/>
              <a:t>Agenda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8017FB-CC0F-45BE-8E26-DF12CA694601}"/>
              </a:ext>
            </a:extLst>
          </p:cNvPr>
          <p:cNvSpPr txBox="1"/>
          <p:nvPr/>
        </p:nvSpPr>
        <p:spPr>
          <a:xfrm>
            <a:off x="389553" y="6234317"/>
            <a:ext cx="609755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/>
              <a:t>https://connectmt.mt.gov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DD2D9E-2793-4EBB-82D8-B28AD4D69301}"/>
              </a:ext>
            </a:extLst>
          </p:cNvPr>
          <p:cNvSpPr txBox="1"/>
          <p:nvPr/>
        </p:nvSpPr>
        <p:spPr>
          <a:xfrm>
            <a:off x="3555989" y="2081433"/>
            <a:ext cx="537443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Website Orientation</a:t>
            </a:r>
          </a:p>
          <a:p>
            <a:endParaRPr lang="en-US"/>
          </a:p>
          <a:p>
            <a:r>
              <a:rPr lang="en-US"/>
              <a:t>Map Orientation</a:t>
            </a:r>
          </a:p>
          <a:p>
            <a:endParaRPr lang="en-US"/>
          </a:p>
          <a:p>
            <a:r>
              <a:rPr lang="en-US"/>
              <a:t>Registering with website</a:t>
            </a:r>
          </a:p>
          <a:p>
            <a:endParaRPr lang="en-US"/>
          </a:p>
          <a:p>
            <a:r>
              <a:rPr lang="en-US"/>
              <a:t>Online Application</a:t>
            </a:r>
          </a:p>
          <a:p>
            <a:endParaRPr lang="en-US"/>
          </a:p>
          <a:p>
            <a:r>
              <a:rPr lang="en-US"/>
              <a:t>Application Guide </a:t>
            </a:r>
          </a:p>
          <a:p>
            <a:endParaRPr lang="en-US"/>
          </a:p>
          <a:p>
            <a:r>
              <a:rPr lang="en-US"/>
              <a:t>Timeline</a:t>
            </a:r>
          </a:p>
          <a:p>
            <a:endParaRPr lang="en-US"/>
          </a:p>
          <a:p>
            <a:r>
              <a:rPr lang="en-US"/>
              <a:t>Online Challenge Process</a:t>
            </a:r>
          </a:p>
          <a:p>
            <a:endParaRPr lang="en-US"/>
          </a:p>
          <a:p>
            <a:r>
              <a:rPr lang="en-US"/>
              <a:t>Questions and Answers </a:t>
            </a:r>
          </a:p>
        </p:txBody>
      </p:sp>
    </p:spTree>
    <p:extLst>
      <p:ext uri="{BB962C8B-B14F-4D97-AF65-F5344CB8AC3E}">
        <p14:creationId xmlns:p14="http://schemas.microsoft.com/office/powerpoint/2010/main" val="3159676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Availability Map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F3BF02-54F4-41B4-989E-869F9D455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813" y="1566581"/>
            <a:ext cx="8056190" cy="4144955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AF8E9A75-F5CA-472B-90AE-0BE310843E78}"/>
              </a:ext>
            </a:extLst>
          </p:cNvPr>
          <p:cNvSpPr/>
          <p:nvPr/>
        </p:nvSpPr>
        <p:spPr>
          <a:xfrm rot="18981090">
            <a:off x="9029076" y="2537385"/>
            <a:ext cx="2718168" cy="615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6E276E-555E-4088-B81C-6A7E3B38931E}"/>
              </a:ext>
            </a:extLst>
          </p:cNvPr>
          <p:cNvSpPr/>
          <p:nvPr/>
        </p:nvSpPr>
        <p:spPr>
          <a:xfrm>
            <a:off x="11409065" y="1566581"/>
            <a:ext cx="250938" cy="23552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BC83AD-3630-45C8-A6F9-B0BE3DEBA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862" y="2554299"/>
            <a:ext cx="3505200" cy="29908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20165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Availability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61FBAD-B066-4356-AD09-B01A7155F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722" y="1746117"/>
            <a:ext cx="8145895" cy="4192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A988E1-1798-4F39-AD87-A15E795A1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374" y="4499516"/>
            <a:ext cx="2762250" cy="1990725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D0648967-F305-4C91-98CE-6869BBF07DAB}"/>
              </a:ext>
            </a:extLst>
          </p:cNvPr>
          <p:cNvSpPr/>
          <p:nvPr/>
        </p:nvSpPr>
        <p:spPr>
          <a:xfrm rot="18981090">
            <a:off x="7903930" y="3810530"/>
            <a:ext cx="780340" cy="615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42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Availability 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ADCCDA-2C91-4A49-BD8A-B91A6B9E4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244" y="1528711"/>
            <a:ext cx="7775303" cy="5067516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7505566-8AC2-4A08-B679-7CD8DB4D947A}"/>
              </a:ext>
            </a:extLst>
          </p:cNvPr>
          <p:cNvSpPr/>
          <p:nvPr/>
        </p:nvSpPr>
        <p:spPr>
          <a:xfrm rot="2922968">
            <a:off x="9347571" y="4401830"/>
            <a:ext cx="1462637" cy="615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F0FF953-4B6B-42A5-BFAC-CDF70CBCBB70}"/>
              </a:ext>
            </a:extLst>
          </p:cNvPr>
          <p:cNvSpPr/>
          <p:nvPr/>
        </p:nvSpPr>
        <p:spPr>
          <a:xfrm rot="8228196">
            <a:off x="4216385" y="3769515"/>
            <a:ext cx="2337531" cy="615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6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1F274A-26E7-440E-B0CB-D626BDABC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085" y="1402882"/>
            <a:ext cx="7264866" cy="478516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Availability Map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4D8E690-FE5E-49FA-857D-04919159BC8E}"/>
              </a:ext>
            </a:extLst>
          </p:cNvPr>
          <p:cNvSpPr/>
          <p:nvPr/>
        </p:nvSpPr>
        <p:spPr>
          <a:xfrm rot="12861012">
            <a:off x="5756001" y="2948417"/>
            <a:ext cx="2337531" cy="615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8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Availability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3B0E1C-352F-4529-9FF7-7ABF42B49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950" y="1387540"/>
            <a:ext cx="7517811" cy="5076964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D4D8E690-FE5E-49FA-857D-04919159BC8E}"/>
              </a:ext>
            </a:extLst>
          </p:cNvPr>
          <p:cNvSpPr/>
          <p:nvPr/>
        </p:nvSpPr>
        <p:spPr>
          <a:xfrm rot="12861012">
            <a:off x="5991391" y="3754175"/>
            <a:ext cx="2337531" cy="615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85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E2F371-02B3-4206-A722-C131B6CDD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249" y="1415210"/>
            <a:ext cx="7498598" cy="518101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Availability Map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4D8E690-FE5E-49FA-857D-04919159BC8E}"/>
              </a:ext>
            </a:extLst>
          </p:cNvPr>
          <p:cNvSpPr/>
          <p:nvPr/>
        </p:nvSpPr>
        <p:spPr>
          <a:xfrm rot="12861012">
            <a:off x="5194686" y="4451293"/>
            <a:ext cx="2337531" cy="615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85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1B4CAF-73D1-4B3F-923D-C2C68E367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135" y="1518132"/>
            <a:ext cx="7787692" cy="507809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Availability Map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4D8E690-FE5E-49FA-857D-04919159BC8E}"/>
              </a:ext>
            </a:extLst>
          </p:cNvPr>
          <p:cNvSpPr/>
          <p:nvPr/>
        </p:nvSpPr>
        <p:spPr>
          <a:xfrm rot="12861012">
            <a:off x="5918963" y="2713028"/>
            <a:ext cx="2337531" cy="615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45CB55-DFC7-44E3-A208-E79CF23F9768}"/>
              </a:ext>
            </a:extLst>
          </p:cNvPr>
          <p:cNvSpPr/>
          <p:nvPr/>
        </p:nvSpPr>
        <p:spPr>
          <a:xfrm>
            <a:off x="4402260" y="2050632"/>
            <a:ext cx="1627348" cy="47528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9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0F2DC4-BF8B-475B-B4AD-32BD1722C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417" y="1640166"/>
            <a:ext cx="8322209" cy="424458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Availability Map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4D8E690-FE5E-49FA-857D-04919159BC8E}"/>
              </a:ext>
            </a:extLst>
          </p:cNvPr>
          <p:cNvSpPr/>
          <p:nvPr/>
        </p:nvSpPr>
        <p:spPr>
          <a:xfrm rot="2088877">
            <a:off x="7993318" y="2774397"/>
            <a:ext cx="2535176" cy="615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45CB55-DFC7-44E3-A208-E79CF23F9768}"/>
              </a:ext>
            </a:extLst>
          </p:cNvPr>
          <p:cNvSpPr/>
          <p:nvPr/>
        </p:nvSpPr>
        <p:spPr>
          <a:xfrm>
            <a:off x="6179172" y="1869563"/>
            <a:ext cx="1941785" cy="47528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86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77841-64FC-48A9-9394-E339F9708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868" y="1720158"/>
            <a:ext cx="7964342" cy="388824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Availability Map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4D8E690-FE5E-49FA-857D-04919159BC8E}"/>
              </a:ext>
            </a:extLst>
          </p:cNvPr>
          <p:cNvSpPr/>
          <p:nvPr/>
        </p:nvSpPr>
        <p:spPr>
          <a:xfrm rot="2088877">
            <a:off x="7698178" y="2302240"/>
            <a:ext cx="876135" cy="615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45CB55-DFC7-44E3-A208-E79CF23F9768}"/>
              </a:ext>
            </a:extLst>
          </p:cNvPr>
          <p:cNvSpPr/>
          <p:nvPr/>
        </p:nvSpPr>
        <p:spPr>
          <a:xfrm>
            <a:off x="6179172" y="1869563"/>
            <a:ext cx="1941785" cy="47528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72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935037-2155-4813-860D-50D7CBCFF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723" y="1695424"/>
            <a:ext cx="8401616" cy="427169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</a:t>
            </a:r>
          </a:p>
          <a:p>
            <a:r>
              <a:rPr lang="en-US" sz="3200" u="sng">
                <a:latin typeface="+mj-lt"/>
              </a:rPr>
              <a:t>Grant Applicant / Challenge Map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60ECF6-55A8-4460-A6DE-266E18A9A604}"/>
              </a:ext>
            </a:extLst>
          </p:cNvPr>
          <p:cNvSpPr/>
          <p:nvPr/>
        </p:nvSpPr>
        <p:spPr>
          <a:xfrm>
            <a:off x="6188226" y="2213596"/>
            <a:ext cx="366483" cy="30326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73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630227-41AB-48E7-B32A-9D2CA6503E67}"/>
              </a:ext>
            </a:extLst>
          </p:cNvPr>
          <p:cNvSpPr txBox="1"/>
          <p:nvPr/>
        </p:nvSpPr>
        <p:spPr>
          <a:xfrm>
            <a:off x="3707934" y="268447"/>
            <a:ext cx="5427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Website Orientation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B2E6BE-BF27-4FC9-9186-1A00DA781F79}"/>
              </a:ext>
            </a:extLst>
          </p:cNvPr>
          <p:cNvSpPr txBox="1"/>
          <p:nvPr/>
        </p:nvSpPr>
        <p:spPr>
          <a:xfrm>
            <a:off x="3601888" y="1139284"/>
            <a:ext cx="2472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hlinkClick r:id="rId2"/>
              </a:rPr>
              <a:t>https://connectmt.mt.gov/</a:t>
            </a:r>
            <a:r>
              <a:rPr lang="en-US" sz="160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157FA2-B83D-4F45-8051-AA531030CD34}"/>
              </a:ext>
            </a:extLst>
          </p:cNvPr>
          <p:cNvSpPr txBox="1"/>
          <p:nvPr/>
        </p:nvSpPr>
        <p:spPr>
          <a:xfrm>
            <a:off x="3601888" y="5065436"/>
            <a:ext cx="80757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Website includes: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FAQs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Contact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Information about the statewide broadband map, federal resources, announcements, events, webinars, forms, and guides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Application link and guidance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Project challenge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Awards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Auditing and reporting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358317-1284-408F-815F-6CFCC18B1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98"/>
          <a:stretch/>
        </p:blipFill>
        <p:spPr>
          <a:xfrm>
            <a:off x="3820484" y="1550813"/>
            <a:ext cx="5118243" cy="330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66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</a:t>
            </a:r>
          </a:p>
          <a:p>
            <a:r>
              <a:rPr lang="en-US" sz="3200" u="sng">
                <a:latin typeface="+mj-lt"/>
              </a:rPr>
              <a:t>Grant Applicant / Challenge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F51C93-4668-480D-8C1A-CFAFFE734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566" y="1727258"/>
            <a:ext cx="8284685" cy="42510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7586971-CA41-4AED-8F93-27FB8477C7CB}"/>
              </a:ext>
            </a:extLst>
          </p:cNvPr>
          <p:cNvSpPr/>
          <p:nvPr/>
        </p:nvSpPr>
        <p:spPr>
          <a:xfrm>
            <a:off x="6242546" y="2213596"/>
            <a:ext cx="366483" cy="34853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70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</a:t>
            </a:r>
          </a:p>
          <a:p>
            <a:r>
              <a:rPr lang="en-US" sz="3200" u="sng">
                <a:latin typeface="+mj-lt"/>
              </a:rPr>
              <a:t>Grant Applicant / Challenge 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F366D5-56B1-4841-A680-92191DE28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583" y="1775680"/>
            <a:ext cx="8251634" cy="42503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3610FC-B47D-4132-8EB3-AE90AD0482E2}"/>
              </a:ext>
            </a:extLst>
          </p:cNvPr>
          <p:cNvSpPr/>
          <p:nvPr/>
        </p:nvSpPr>
        <p:spPr>
          <a:xfrm>
            <a:off x="6260654" y="2286023"/>
            <a:ext cx="366483" cy="30326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55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</a:t>
            </a:r>
          </a:p>
          <a:p>
            <a:r>
              <a:rPr lang="en-US" sz="3200" u="sng">
                <a:latin typeface="+mj-lt"/>
              </a:rPr>
              <a:t>Grant Applicant / Challenge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5CBF6-B3B2-467A-881A-21BDBC031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802" y="1784732"/>
            <a:ext cx="7922286" cy="42174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764D71-DF82-41C1-9227-C77FB83001FD}"/>
              </a:ext>
            </a:extLst>
          </p:cNvPr>
          <p:cNvSpPr/>
          <p:nvPr/>
        </p:nvSpPr>
        <p:spPr>
          <a:xfrm>
            <a:off x="10714959" y="1720158"/>
            <a:ext cx="321216" cy="37119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65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</a:t>
            </a:r>
          </a:p>
          <a:p>
            <a:r>
              <a:rPr lang="en-US" sz="3200" u="sng">
                <a:latin typeface="+mj-lt"/>
              </a:rPr>
              <a:t>Grant Applicant / Challenge 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CC1CED-D372-4969-8063-81604F90E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819" y="1787168"/>
            <a:ext cx="7955178" cy="3908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298512-C05B-4F6F-8BB8-3EA7F6753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039" y="4582231"/>
            <a:ext cx="3454904" cy="2013996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BF7C6887-1FDA-4FBB-AD3D-0073E8F5C2E6}"/>
              </a:ext>
            </a:extLst>
          </p:cNvPr>
          <p:cNvSpPr/>
          <p:nvPr/>
        </p:nvSpPr>
        <p:spPr>
          <a:xfrm rot="17858581">
            <a:off x="8724740" y="3551745"/>
            <a:ext cx="1309695" cy="615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A3EA4B-EDED-45D8-8D9F-285C5106F296}"/>
              </a:ext>
            </a:extLst>
          </p:cNvPr>
          <p:cNvSpPr/>
          <p:nvPr/>
        </p:nvSpPr>
        <p:spPr>
          <a:xfrm>
            <a:off x="10724013" y="1715655"/>
            <a:ext cx="366483" cy="30326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32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133E7B0-2461-4C0F-9388-0A6977D15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523" y="1791078"/>
            <a:ext cx="8174803" cy="42633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</a:t>
            </a:r>
          </a:p>
          <a:p>
            <a:r>
              <a:rPr lang="en-US" sz="3200" u="sng">
                <a:latin typeface="+mj-lt"/>
              </a:rPr>
              <a:t>Grant Applicant / Challenge Map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3439DA0-F827-40A1-AE97-29C0FD7BB82F}"/>
              </a:ext>
            </a:extLst>
          </p:cNvPr>
          <p:cNvSpPr/>
          <p:nvPr/>
        </p:nvSpPr>
        <p:spPr>
          <a:xfrm rot="17858581">
            <a:off x="10392571" y="3615119"/>
            <a:ext cx="1309695" cy="615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E77B27-05D1-4DAA-8A10-CFE3B1A51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925" y="4785070"/>
            <a:ext cx="3258493" cy="175457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6DEFE26-5516-43FF-8F27-DC3A0A245B47}"/>
              </a:ext>
            </a:extLst>
          </p:cNvPr>
          <p:cNvSpPr/>
          <p:nvPr/>
        </p:nvSpPr>
        <p:spPr>
          <a:xfrm>
            <a:off x="10792589" y="1740148"/>
            <a:ext cx="366483" cy="30326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63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0DA9C-B577-402F-83D2-0FD4B54C7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723" y="1647729"/>
            <a:ext cx="8497547" cy="472590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</a:t>
            </a:r>
          </a:p>
          <a:p>
            <a:r>
              <a:rPr lang="en-US" sz="3200" u="sng">
                <a:latin typeface="+mj-lt"/>
              </a:rPr>
              <a:t>Grant Applicant / Challenge Map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3439DA0-F827-40A1-AE97-29C0FD7BB82F}"/>
              </a:ext>
            </a:extLst>
          </p:cNvPr>
          <p:cNvSpPr/>
          <p:nvPr/>
        </p:nvSpPr>
        <p:spPr>
          <a:xfrm rot="18642455">
            <a:off x="10042290" y="3703034"/>
            <a:ext cx="1982267" cy="615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E08749-9BEC-4666-A3AB-E4A7A28FE167}"/>
              </a:ext>
            </a:extLst>
          </p:cNvPr>
          <p:cNvSpPr/>
          <p:nvPr/>
        </p:nvSpPr>
        <p:spPr>
          <a:xfrm>
            <a:off x="10935809" y="1647728"/>
            <a:ext cx="366483" cy="30326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34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0DA9C-B577-402F-83D2-0FD4B54C7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723" y="1647729"/>
            <a:ext cx="8497547" cy="472590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</a:t>
            </a:r>
          </a:p>
          <a:p>
            <a:r>
              <a:rPr lang="en-US" sz="3200" u="sng">
                <a:latin typeface="+mj-lt"/>
              </a:rPr>
              <a:t>Grant Applicant / Challenge 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46A422-391F-47C5-A6C8-ABC140C9D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582" y="3204454"/>
            <a:ext cx="2166466" cy="188243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49555A8F-369B-438A-B529-59D405C2FE21}"/>
              </a:ext>
            </a:extLst>
          </p:cNvPr>
          <p:cNvSpPr/>
          <p:nvPr/>
        </p:nvSpPr>
        <p:spPr>
          <a:xfrm rot="9447431">
            <a:off x="6369242" y="4767667"/>
            <a:ext cx="1092896" cy="381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074677-49CF-40A1-8045-139447C16B69}"/>
              </a:ext>
            </a:extLst>
          </p:cNvPr>
          <p:cNvSpPr/>
          <p:nvPr/>
        </p:nvSpPr>
        <p:spPr>
          <a:xfrm>
            <a:off x="10946825" y="1647729"/>
            <a:ext cx="366483" cy="30326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0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</a:t>
            </a:r>
          </a:p>
          <a:p>
            <a:r>
              <a:rPr lang="en-US" sz="3200" u="sng">
                <a:latin typeface="+mj-lt"/>
              </a:rPr>
              <a:t>Grant Applicant / Challenge 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46A422-391F-47C5-A6C8-ABC140C9D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500" y="1683538"/>
            <a:ext cx="2166466" cy="188243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49555A8F-369B-438A-B529-59D405C2FE21}"/>
              </a:ext>
            </a:extLst>
          </p:cNvPr>
          <p:cNvSpPr/>
          <p:nvPr/>
        </p:nvSpPr>
        <p:spPr>
          <a:xfrm rot="5400000">
            <a:off x="6969111" y="4015207"/>
            <a:ext cx="1305245" cy="615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21C279-EFE3-48C4-AB10-0EC3C8B59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867" y="5079743"/>
            <a:ext cx="7837737" cy="118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44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</a:t>
            </a:r>
          </a:p>
          <a:p>
            <a:r>
              <a:rPr lang="en-US" sz="3200" u="sng">
                <a:latin typeface="+mj-lt"/>
              </a:rPr>
              <a:t>Grant Applicant / Challenge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69481-550B-4EBF-8CDF-25EED8482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045" y="1784732"/>
            <a:ext cx="7995104" cy="43732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7D85A54-D273-4298-8205-881F943E9801}"/>
              </a:ext>
            </a:extLst>
          </p:cNvPr>
          <p:cNvSpPr/>
          <p:nvPr/>
        </p:nvSpPr>
        <p:spPr>
          <a:xfrm>
            <a:off x="11332416" y="1784732"/>
            <a:ext cx="366483" cy="30326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33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</a:t>
            </a:r>
          </a:p>
          <a:p>
            <a:r>
              <a:rPr lang="en-US" sz="3200" u="sng">
                <a:latin typeface="+mj-lt"/>
              </a:rPr>
              <a:t>Grant Applicant / Challenge 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1E7BE4-6589-4AD2-AF5D-56C3AC8C3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534" y="1692485"/>
            <a:ext cx="4043226" cy="457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4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630227-41AB-48E7-B32A-9D2CA6503E67}"/>
              </a:ext>
            </a:extLst>
          </p:cNvPr>
          <p:cNvSpPr txBox="1"/>
          <p:nvPr/>
        </p:nvSpPr>
        <p:spPr>
          <a:xfrm>
            <a:off x="3707934" y="268447"/>
            <a:ext cx="5427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Map Orientation</a:t>
            </a:r>
          </a:p>
        </p:txBody>
      </p:sp>
      <p:pic>
        <p:nvPicPr>
          <p:cNvPr id="1026" name="Picture 3">
            <a:extLst>
              <a:ext uri="{FF2B5EF4-FFF2-40B4-BE49-F238E27FC236}">
                <a16:creationId xmlns:a16="http://schemas.microsoft.com/office/drawing/2014/main" id="{EB18E171-9495-42B3-942F-EB9900C24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961" y="1395144"/>
            <a:ext cx="5698335" cy="297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1590EC-3F23-4E97-8953-1FE853D24BA6}"/>
              </a:ext>
            </a:extLst>
          </p:cNvPr>
          <p:cNvSpPr txBox="1"/>
          <p:nvPr/>
        </p:nvSpPr>
        <p:spPr>
          <a:xfrm>
            <a:off x="3515961" y="4991790"/>
            <a:ext cx="68472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State of Montana has selected LightBox to create broadband serviceable location analytics and mapping capabilities for the state.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LightBox offered Montana an opportunity to get a precise accounting and assessment of the current landscape when it comes to broadband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Georgia and Alabama have already leveraged LightBox data to create highly accurate broadband serviceable location mapping, amid the Federal Government’s push for greater digital equality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39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</a:t>
            </a:r>
          </a:p>
          <a:p>
            <a:r>
              <a:rPr lang="en-US" sz="3200" u="sng">
                <a:latin typeface="+mj-lt"/>
              </a:rPr>
              <a:t>Grant Applicant / Challenge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F22EC-7C13-498D-8E77-F42211CC1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634" y="1767332"/>
            <a:ext cx="7943161" cy="42653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F321F7-90B6-4D9B-93F4-91FC28A97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359" y="2800557"/>
            <a:ext cx="2702230" cy="2110728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505CC5E7-42C2-4EAE-8B68-C1CEB8961E07}"/>
              </a:ext>
            </a:extLst>
          </p:cNvPr>
          <p:cNvSpPr/>
          <p:nvPr/>
        </p:nvSpPr>
        <p:spPr>
          <a:xfrm rot="8136486">
            <a:off x="6890143" y="4355589"/>
            <a:ext cx="1305245" cy="615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707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</a:t>
            </a:r>
          </a:p>
          <a:p>
            <a:r>
              <a:rPr lang="en-US" sz="3200" u="sng">
                <a:latin typeface="+mj-lt"/>
              </a:rPr>
              <a:t>Grant Applicant / Challenge 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409C7-BEBE-4EF9-8600-502E305B8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862" y="1630959"/>
            <a:ext cx="7139562" cy="492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30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</a:t>
            </a:r>
          </a:p>
          <a:p>
            <a:r>
              <a:rPr lang="en-US" sz="3200" u="sng">
                <a:latin typeface="+mj-lt"/>
              </a:rPr>
              <a:t>Grant Applicant / Challenge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001ED3-9B20-4036-B4AE-6FA62D462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786" y="1708820"/>
            <a:ext cx="8108414" cy="4445149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490696D-8F09-470A-9329-B7C4569BA48C}"/>
              </a:ext>
            </a:extLst>
          </p:cNvPr>
          <p:cNvSpPr/>
          <p:nvPr/>
        </p:nvSpPr>
        <p:spPr>
          <a:xfrm rot="14820174">
            <a:off x="6218114" y="4344693"/>
            <a:ext cx="1305245" cy="615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F19F2DB-E012-4A69-A058-5F4D66227AE6}"/>
              </a:ext>
            </a:extLst>
          </p:cNvPr>
          <p:cNvSpPr/>
          <p:nvPr/>
        </p:nvSpPr>
        <p:spPr>
          <a:xfrm rot="10800000">
            <a:off x="9897746" y="2264846"/>
            <a:ext cx="1305245" cy="615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93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630227-41AB-48E7-B32A-9D2CA6503E67}"/>
              </a:ext>
            </a:extLst>
          </p:cNvPr>
          <p:cNvSpPr txBox="1"/>
          <p:nvPr/>
        </p:nvSpPr>
        <p:spPr>
          <a:xfrm>
            <a:off x="3707934" y="268447"/>
            <a:ext cx="542767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u="sng">
                <a:latin typeface="+mj-lt"/>
              </a:rPr>
              <a:t>Map Additional Information</a:t>
            </a:r>
          </a:p>
        </p:txBody>
      </p:sp>
      <p:pic>
        <p:nvPicPr>
          <p:cNvPr id="1026" name="Picture 3">
            <a:extLst>
              <a:ext uri="{FF2B5EF4-FFF2-40B4-BE49-F238E27FC236}">
                <a16:creationId xmlns:a16="http://schemas.microsoft.com/office/drawing/2014/main" id="{EB18E171-9495-42B3-942F-EB9900C24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961" y="1395144"/>
            <a:ext cx="5698335" cy="297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1590EC-3F23-4E97-8953-1FE853D24BA6}"/>
              </a:ext>
            </a:extLst>
          </p:cNvPr>
          <p:cNvSpPr txBox="1"/>
          <p:nvPr/>
        </p:nvSpPr>
        <p:spPr>
          <a:xfrm>
            <a:off x="7610040" y="4999430"/>
            <a:ext cx="3063976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b="1">
                <a:latin typeface="Times New Roman"/>
                <a:ea typeface="Calibri" panose="020F0502020204030204" pitchFamily="34" charset="0"/>
                <a:cs typeface="Calibri"/>
              </a:rPr>
              <a:t>FAQ Link for Map questions</a:t>
            </a:r>
          </a:p>
          <a:p>
            <a:endParaRPr lang="en-US" b="1">
              <a:latin typeface="Times New Roman"/>
              <a:ea typeface="Calibri" panose="020F0502020204030204" pitchFamily="34" charset="0"/>
              <a:cs typeface="Calibri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b="1">
                <a:latin typeface="Times New Roman"/>
                <a:ea typeface="Calibri" panose="020F0502020204030204" pitchFamily="34" charset="0"/>
                <a:cs typeface="Calibri"/>
              </a:rPr>
              <a:t>Connectmt.mt.gov - FAQ link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FDEBEB4-A909-4498-B0C8-D97282E7E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193" y="4650225"/>
            <a:ext cx="3371515" cy="195003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6FE0B51-6194-448B-985F-7E2F14FC35A1}"/>
              </a:ext>
            </a:extLst>
          </p:cNvPr>
          <p:cNvSpPr/>
          <p:nvPr/>
        </p:nvSpPr>
        <p:spPr>
          <a:xfrm>
            <a:off x="3642727" y="5494252"/>
            <a:ext cx="1056106" cy="895685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72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630227-41AB-48E7-B32A-9D2CA6503E67}"/>
              </a:ext>
            </a:extLst>
          </p:cNvPr>
          <p:cNvSpPr txBox="1"/>
          <p:nvPr/>
        </p:nvSpPr>
        <p:spPr>
          <a:xfrm>
            <a:off x="3707934" y="268447"/>
            <a:ext cx="593567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u="sng">
                <a:latin typeface="+mj-lt"/>
              </a:rPr>
              <a:t>OKTA Registration for Map Access</a:t>
            </a:r>
            <a:endParaRPr lang="en-US" sz="3200" u="sng" err="1">
              <a:latin typeface="+mj-lt"/>
              <a:cs typeface="Calibri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1590EC-3F23-4E97-8953-1FE853D24BA6}"/>
              </a:ext>
            </a:extLst>
          </p:cNvPr>
          <p:cNvSpPr txBox="1"/>
          <p:nvPr/>
        </p:nvSpPr>
        <p:spPr>
          <a:xfrm>
            <a:off x="3555650" y="5770895"/>
            <a:ext cx="8265049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20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</a:rPr>
              <a:t>OKTA is the single sign-on for the State of Montana</a:t>
            </a:r>
          </a:p>
          <a:p>
            <a:endParaRPr lang="en-US" sz="1200">
              <a:solidFill>
                <a:srgbClr val="000000"/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20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</a:rPr>
              <a:t>Go to Connectmt.mt.gov – click on Apply Tab – instructions and video provided to guide through registering for account on Login.mt.gov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FEBBBC-EC9A-4921-B245-C89B3B080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650" y="1063690"/>
            <a:ext cx="5006460" cy="470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015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630227-41AB-48E7-B32A-9D2CA6503E67}"/>
              </a:ext>
            </a:extLst>
          </p:cNvPr>
          <p:cNvSpPr txBox="1"/>
          <p:nvPr/>
        </p:nvSpPr>
        <p:spPr>
          <a:xfrm>
            <a:off x="3707934" y="268447"/>
            <a:ext cx="593567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u="sng">
                <a:latin typeface="+mj-lt"/>
              </a:rPr>
              <a:t>Request Map Access</a:t>
            </a:r>
            <a:endParaRPr lang="en-US" sz="3200" u="sng" err="1">
              <a:latin typeface="+mj-lt"/>
              <a:cs typeface="Calibri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1590EC-3F23-4E97-8953-1FE853D24BA6}"/>
              </a:ext>
            </a:extLst>
          </p:cNvPr>
          <p:cNvSpPr txBox="1"/>
          <p:nvPr/>
        </p:nvSpPr>
        <p:spPr>
          <a:xfrm>
            <a:off x="3560267" y="5751049"/>
            <a:ext cx="7927922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200">
                <a:latin typeface="Calibri"/>
                <a:ea typeface="Calibri" panose="020F0502020204030204" pitchFamily="34" charset="0"/>
                <a:cs typeface="Calibri"/>
              </a:rPr>
              <a:t>From the Apply Section of conectmt.mt.gov – click on the next link “Map Access Requests”</a:t>
            </a:r>
          </a:p>
          <a:p>
            <a:endParaRPr lang="en-US" sz="1200">
              <a:latin typeface="Calibri"/>
              <a:ea typeface="Calibri" panose="020F0502020204030204" pitchFamily="34" charset="0"/>
              <a:cs typeface="Calibri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200">
                <a:latin typeface="Calibri"/>
                <a:ea typeface="Calibri" panose="020F0502020204030204" pitchFamily="34" charset="0"/>
                <a:cs typeface="Calibri"/>
              </a:rPr>
              <a:t>Complete and Submit – you will receive a notification once your request has been approved.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7A0D41-4029-415F-9428-C20F3D083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267" y="1106951"/>
            <a:ext cx="5117384" cy="434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423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DC3FB2-F75F-493F-8D2A-CD44CE7A6861}"/>
              </a:ext>
            </a:extLst>
          </p:cNvPr>
          <p:cNvSpPr txBox="1"/>
          <p:nvPr/>
        </p:nvSpPr>
        <p:spPr>
          <a:xfrm>
            <a:off x="3624045" y="251671"/>
            <a:ext cx="426629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Registering with Website</a:t>
            </a:r>
          </a:p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367314-83A9-42C7-907D-0231BE1E5564}"/>
              </a:ext>
            </a:extLst>
          </p:cNvPr>
          <p:cNvSpPr txBox="1"/>
          <p:nvPr/>
        </p:nvSpPr>
        <p:spPr>
          <a:xfrm>
            <a:off x="3624045" y="1048624"/>
            <a:ext cx="3593184" cy="344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hlinkClick r:id="rId2"/>
              </a:rPr>
              <a:t>https://www.covidreliefmt.org/submit</a:t>
            </a:r>
            <a:r>
              <a:rPr lang="en-US" sz="1600"/>
              <a:t>   </a:t>
            </a:r>
          </a:p>
        </p:txBody>
      </p:sp>
      <p:pic>
        <p:nvPicPr>
          <p:cNvPr id="11" name="Picture 10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F270704-B6F5-4C75-8F90-0EABDF90A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248" y="1575893"/>
            <a:ext cx="2474751" cy="2745248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97D0A681-755C-4084-B4A8-7E47A8C289E9}"/>
              </a:ext>
            </a:extLst>
          </p:cNvPr>
          <p:cNvSpPr/>
          <p:nvPr/>
        </p:nvSpPr>
        <p:spPr>
          <a:xfrm>
            <a:off x="3556932" y="2424418"/>
            <a:ext cx="444617" cy="1510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1A2418-F30C-4BFC-9813-2FD1B1793770}"/>
              </a:ext>
            </a:extLst>
          </p:cNvPr>
          <p:cNvSpPr txBox="1"/>
          <p:nvPr/>
        </p:nvSpPr>
        <p:spPr>
          <a:xfrm>
            <a:off x="3457045" y="5308948"/>
            <a:ext cx="59699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/>
              <a:t>Clicking “Broadband Application” will bring applicant to Montana Grant Application Portal</a:t>
            </a:r>
          </a:p>
          <a:p>
            <a:endParaRPr lang="en-US" sz="11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/>
              <a:t>Registration will be prompted and will redirect applicant to application upon completion</a:t>
            </a:r>
          </a:p>
          <a:p>
            <a:endParaRPr lang="en-US" sz="11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/>
              <a:t>Application is supported by Submittable - so if you already have an account with Submittable for other grants, use the same log 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063E88-DB72-4CB4-BFF7-440697053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466" y="1393370"/>
            <a:ext cx="3020786" cy="312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02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4E0B5D-1541-4F95-A7D4-4837EAA4CAD0}"/>
              </a:ext>
            </a:extLst>
          </p:cNvPr>
          <p:cNvSpPr txBox="1"/>
          <p:nvPr/>
        </p:nvSpPr>
        <p:spPr>
          <a:xfrm>
            <a:off x="3624045" y="251671"/>
            <a:ext cx="321427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Online Application</a:t>
            </a:r>
          </a:p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533472E-A208-4076-B56C-0BCF34380E95}"/>
                  </a:ext>
                </a:extLst>
              </p14:cNvPr>
              <p14:cNvContentPartPr/>
              <p14:nvPr/>
            </p14:nvContentPartPr>
            <p14:xfrm>
              <a:off x="3624045" y="2936542"/>
              <a:ext cx="482940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533472E-A208-4076-B56C-0BCF34380E9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15045" y="2927542"/>
                <a:ext cx="484704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79C2902-5392-4E2D-80EF-F853A131FE8A}"/>
              </a:ext>
            </a:extLst>
          </p:cNvPr>
          <p:cNvSpPr txBox="1"/>
          <p:nvPr/>
        </p:nvSpPr>
        <p:spPr>
          <a:xfrm>
            <a:off x="3545668" y="5277523"/>
            <a:ext cx="66527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Review Application Guidance FIRST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Gather the appropriate data and documentation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It is recommended to draft narratives outside of the Submittable online application portal.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Click </a:t>
            </a:r>
            <a:r>
              <a:rPr lang="en-US" sz="1100" u="sng"/>
              <a:t>SAVE</a:t>
            </a:r>
            <a:r>
              <a:rPr lang="en-US" sz="1100"/>
              <a:t> after completing significant amounts of work – data may be lost and require a restart of application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When ready to submit, copy and paste work into Submittable grant application portal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C1FEE7-70D4-4171-9D8F-E219223FF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674" y="2059191"/>
            <a:ext cx="4882141" cy="22725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933AF5-E74E-4171-BBF0-1FD0BC3F8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5668" y="1249062"/>
            <a:ext cx="4143953" cy="8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51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4E0B5D-1541-4F95-A7D4-4837EAA4CAD0}"/>
              </a:ext>
            </a:extLst>
          </p:cNvPr>
          <p:cNvSpPr txBox="1"/>
          <p:nvPr/>
        </p:nvSpPr>
        <p:spPr>
          <a:xfrm>
            <a:off x="3624045" y="251671"/>
            <a:ext cx="52380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Online Application - Continued</a:t>
            </a:r>
          </a:p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533472E-A208-4076-B56C-0BCF34380E95}"/>
                  </a:ext>
                </a:extLst>
              </p14:cNvPr>
              <p14:cNvContentPartPr/>
              <p14:nvPr/>
            </p14:nvContentPartPr>
            <p14:xfrm>
              <a:off x="3624045" y="2936542"/>
              <a:ext cx="482940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533472E-A208-4076-B56C-0BCF34380E9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15045" y="2927542"/>
                <a:ext cx="484704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79C2902-5392-4E2D-80EF-F853A131FE8A}"/>
              </a:ext>
            </a:extLst>
          </p:cNvPr>
          <p:cNvSpPr txBox="1"/>
          <p:nvPr/>
        </p:nvSpPr>
        <p:spPr>
          <a:xfrm>
            <a:off x="3513630" y="1649334"/>
            <a:ext cx="534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Applicants can only complete </a:t>
            </a:r>
            <a:r>
              <a:rPr lang="en-US" sz="1400" u="sng"/>
              <a:t>one application at a time</a:t>
            </a:r>
          </a:p>
          <a:p>
            <a:endParaRPr lang="en-US" sz="1400" u="sng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BEF1E6-C476-4914-B967-CB92A15A985E}"/>
              </a:ext>
            </a:extLst>
          </p:cNvPr>
          <p:cNvSpPr txBox="1"/>
          <p:nvPr/>
        </p:nvSpPr>
        <p:spPr>
          <a:xfrm>
            <a:off x="3415553" y="3472791"/>
            <a:ext cx="586291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If your organization intends to submit multiple applications for different projects, your options are: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/>
              <a:t>Complete one application at a time / Submit / start new application, or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/>
              <a:t>Different individuals from the organization can initiate different applications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/>
              <a:t>Collaboration of multiple people on applications is an option within the system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8431682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4E0B5D-1541-4F95-A7D4-4837EAA4CAD0}"/>
              </a:ext>
            </a:extLst>
          </p:cNvPr>
          <p:cNvSpPr txBox="1"/>
          <p:nvPr/>
        </p:nvSpPr>
        <p:spPr>
          <a:xfrm>
            <a:off x="3624045" y="251671"/>
            <a:ext cx="52380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Online Application - Continued</a:t>
            </a:r>
          </a:p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533472E-A208-4076-B56C-0BCF34380E95}"/>
                  </a:ext>
                </a:extLst>
              </p14:cNvPr>
              <p14:cNvContentPartPr/>
              <p14:nvPr/>
            </p14:nvContentPartPr>
            <p14:xfrm>
              <a:off x="3624045" y="2936542"/>
              <a:ext cx="482940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533472E-A208-4076-B56C-0BCF34380E9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15045" y="2927542"/>
                <a:ext cx="484704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D542476-DED7-47BB-91A1-6E8AE74C9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551" y="1364928"/>
            <a:ext cx="7259063" cy="131463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216E3D7-F68D-458F-AEBC-89592AD9FB07}"/>
              </a:ext>
            </a:extLst>
          </p:cNvPr>
          <p:cNvSpPr/>
          <p:nvPr/>
        </p:nvSpPr>
        <p:spPr>
          <a:xfrm>
            <a:off x="6411364" y="2198829"/>
            <a:ext cx="2450718" cy="358589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474BB12-8284-431A-89A2-1385893822B6}"/>
              </a:ext>
            </a:extLst>
          </p:cNvPr>
          <p:cNvSpPr/>
          <p:nvPr/>
        </p:nvSpPr>
        <p:spPr>
          <a:xfrm rot="1827601">
            <a:off x="5233790" y="1690443"/>
            <a:ext cx="1093694" cy="5378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AF3BC4-088F-4849-A64C-2C4EEF3A1B9E}"/>
              </a:ext>
            </a:extLst>
          </p:cNvPr>
          <p:cNvSpPr txBox="1"/>
          <p:nvPr/>
        </p:nvSpPr>
        <p:spPr>
          <a:xfrm>
            <a:off x="3520698" y="5284779"/>
            <a:ext cx="550315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You may Invite Collaborators to help work on the application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Only the person that initiated the application can click “Submit” to finalize the submission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856BE6-9945-49F5-9D3D-3B63F41556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37120" b="2394"/>
          <a:stretch/>
        </p:blipFill>
        <p:spPr>
          <a:xfrm>
            <a:off x="3462270" y="3436659"/>
            <a:ext cx="5561583" cy="96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7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Availability Map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D38456-33B4-44C8-9313-CA9A37271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813" y="1566581"/>
            <a:ext cx="8056190" cy="414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309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4E0B5D-1541-4F95-A7D4-4837EAA4CAD0}"/>
              </a:ext>
            </a:extLst>
          </p:cNvPr>
          <p:cNvSpPr txBox="1"/>
          <p:nvPr/>
        </p:nvSpPr>
        <p:spPr>
          <a:xfrm>
            <a:off x="3624045" y="251671"/>
            <a:ext cx="34049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Eligibility Questions</a:t>
            </a:r>
          </a:p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533472E-A208-4076-B56C-0BCF34380E95}"/>
                  </a:ext>
                </a:extLst>
              </p14:cNvPr>
              <p14:cNvContentPartPr/>
              <p14:nvPr/>
            </p14:nvContentPartPr>
            <p14:xfrm>
              <a:off x="3624045" y="2936542"/>
              <a:ext cx="482940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533472E-A208-4076-B56C-0BCF34380E9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15045" y="2927542"/>
                <a:ext cx="484704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79C2902-5392-4E2D-80EF-F853A131FE8A}"/>
              </a:ext>
            </a:extLst>
          </p:cNvPr>
          <p:cNvSpPr txBox="1"/>
          <p:nvPr/>
        </p:nvSpPr>
        <p:spPr>
          <a:xfrm>
            <a:off x="3511931" y="5483711"/>
            <a:ext cx="7119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IMPORTANT NOTE: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Review Application Guidance – see link in application – to determine if eligible to apply and if the project is eligible.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If you answer “NO” to any of these eligibility questions, a notification will pop up that you are ineligible and you will not be able to continue the application.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After verifying your eligibility, click “Next”</a:t>
            </a: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A6DEE17-458C-403A-9CDD-C1AEB1411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045" y="1159361"/>
            <a:ext cx="5498032" cy="42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10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4E0B5D-1541-4F95-A7D4-4837EAA4CAD0}"/>
              </a:ext>
            </a:extLst>
          </p:cNvPr>
          <p:cNvSpPr txBox="1"/>
          <p:nvPr/>
        </p:nvSpPr>
        <p:spPr>
          <a:xfrm>
            <a:off x="3624045" y="251671"/>
            <a:ext cx="35956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Application Checklist</a:t>
            </a:r>
          </a:p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533472E-A208-4076-B56C-0BCF34380E95}"/>
                  </a:ext>
                </a:extLst>
              </p14:cNvPr>
              <p14:cNvContentPartPr/>
              <p14:nvPr/>
            </p14:nvContentPartPr>
            <p14:xfrm>
              <a:off x="3624045" y="2936542"/>
              <a:ext cx="482940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533472E-A208-4076-B56C-0BCF34380E9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15045" y="2927542"/>
                <a:ext cx="484704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79C2902-5392-4E2D-80EF-F853A131FE8A}"/>
              </a:ext>
            </a:extLst>
          </p:cNvPr>
          <p:cNvSpPr txBox="1"/>
          <p:nvPr/>
        </p:nvSpPr>
        <p:spPr>
          <a:xfrm>
            <a:off x="3536704" y="5206293"/>
            <a:ext cx="6309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Application Checklist – optional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Help you gather and organize data and documents, including budget, SAM.gov registration, SOS.mt.gov registration.</a:t>
            </a:r>
          </a:p>
          <a:p>
            <a:endParaRPr lang="en-US" sz="1100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3C1BE8D-74EC-4460-94DE-37FF33529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669" y="1862978"/>
            <a:ext cx="5702672" cy="226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422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4E0B5D-1541-4F95-A7D4-4837EAA4CAD0}"/>
              </a:ext>
            </a:extLst>
          </p:cNvPr>
          <p:cNvSpPr txBox="1"/>
          <p:nvPr/>
        </p:nvSpPr>
        <p:spPr>
          <a:xfrm>
            <a:off x="3624045" y="251671"/>
            <a:ext cx="104765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Part I</a:t>
            </a:r>
          </a:p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533472E-A208-4076-B56C-0BCF34380E95}"/>
                  </a:ext>
                </a:extLst>
              </p14:cNvPr>
              <p14:cNvContentPartPr/>
              <p14:nvPr/>
            </p14:nvContentPartPr>
            <p14:xfrm>
              <a:off x="3624045" y="2936542"/>
              <a:ext cx="482940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533472E-A208-4076-B56C-0BCF34380E9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15045" y="2927542"/>
                <a:ext cx="484704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79C2902-5392-4E2D-80EF-F853A131FE8A}"/>
              </a:ext>
            </a:extLst>
          </p:cNvPr>
          <p:cNvSpPr txBox="1"/>
          <p:nvPr/>
        </p:nvSpPr>
        <p:spPr>
          <a:xfrm>
            <a:off x="3576147" y="5749962"/>
            <a:ext cx="5816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Complete contact information and project background fields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239205-C06D-4467-92A5-8BFCCF4AB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863" y="1218778"/>
            <a:ext cx="5963692" cy="384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513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4E0B5D-1541-4F95-A7D4-4837EAA4CAD0}"/>
              </a:ext>
            </a:extLst>
          </p:cNvPr>
          <p:cNvSpPr txBox="1"/>
          <p:nvPr/>
        </p:nvSpPr>
        <p:spPr>
          <a:xfrm>
            <a:off x="3624045" y="251671"/>
            <a:ext cx="369069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SAM.gov Registration</a:t>
            </a:r>
          </a:p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533472E-A208-4076-B56C-0BCF34380E95}"/>
                  </a:ext>
                </a:extLst>
              </p14:cNvPr>
              <p14:cNvContentPartPr/>
              <p14:nvPr/>
            </p14:nvContentPartPr>
            <p14:xfrm>
              <a:off x="3624045" y="2936542"/>
              <a:ext cx="482940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533472E-A208-4076-B56C-0BCF34380E9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15045" y="2927542"/>
                <a:ext cx="484704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79C2902-5392-4E2D-80EF-F853A131FE8A}"/>
              </a:ext>
            </a:extLst>
          </p:cNvPr>
          <p:cNvSpPr txBox="1"/>
          <p:nvPr/>
        </p:nvSpPr>
        <p:spPr>
          <a:xfrm>
            <a:off x="3576147" y="5749961"/>
            <a:ext cx="59923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Provide your 13 digit SAM.gov registration number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If not registered, go to SAM.GOV to register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E4D1B8-86F2-4B85-A261-9BCFF2829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095" y="1594846"/>
            <a:ext cx="5693905" cy="37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219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4E0B5D-1541-4F95-A7D4-4837EAA4CAD0}"/>
              </a:ext>
            </a:extLst>
          </p:cNvPr>
          <p:cNvSpPr txBox="1"/>
          <p:nvPr/>
        </p:nvSpPr>
        <p:spPr>
          <a:xfrm>
            <a:off x="3624045" y="251671"/>
            <a:ext cx="369069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SAM.gov Registration</a:t>
            </a:r>
          </a:p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533472E-A208-4076-B56C-0BCF34380E95}"/>
                  </a:ext>
                </a:extLst>
              </p14:cNvPr>
              <p14:cNvContentPartPr/>
              <p14:nvPr/>
            </p14:nvContentPartPr>
            <p14:xfrm>
              <a:off x="3624045" y="2936542"/>
              <a:ext cx="482940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533472E-A208-4076-B56C-0BCF34380E9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15045" y="2927542"/>
                <a:ext cx="484704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79C2902-5392-4E2D-80EF-F853A131FE8A}"/>
              </a:ext>
            </a:extLst>
          </p:cNvPr>
          <p:cNvSpPr txBox="1"/>
          <p:nvPr/>
        </p:nvSpPr>
        <p:spPr>
          <a:xfrm>
            <a:off x="3576147" y="5214977"/>
            <a:ext cx="43268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Request a DUNS number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Federal site indicates 1-2 days to receive DUNS number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3DAE5E-8741-4F67-9B02-825109FD0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177" y="2407473"/>
            <a:ext cx="5353310" cy="188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66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4E0B5D-1541-4F95-A7D4-4837EAA4CAD0}"/>
              </a:ext>
            </a:extLst>
          </p:cNvPr>
          <p:cNvSpPr txBox="1"/>
          <p:nvPr/>
        </p:nvSpPr>
        <p:spPr>
          <a:xfrm>
            <a:off x="3624045" y="251671"/>
            <a:ext cx="522694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Historical Financial Statements</a:t>
            </a:r>
          </a:p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533472E-A208-4076-B56C-0BCF34380E95}"/>
                  </a:ext>
                </a:extLst>
              </p14:cNvPr>
              <p14:cNvContentPartPr/>
              <p14:nvPr/>
            </p14:nvContentPartPr>
            <p14:xfrm>
              <a:off x="3624045" y="2936542"/>
              <a:ext cx="482940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533472E-A208-4076-B56C-0BCF34380E9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15045" y="2927542"/>
                <a:ext cx="484704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79C2902-5392-4E2D-80EF-F853A131FE8A}"/>
              </a:ext>
            </a:extLst>
          </p:cNvPr>
          <p:cNvSpPr txBox="1"/>
          <p:nvPr/>
        </p:nvSpPr>
        <p:spPr>
          <a:xfrm>
            <a:off x="3576147" y="5749962"/>
            <a:ext cx="58547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Decide if the historical financial statements are considered “confidential” or can be provided as public information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If you have ANY confidential or trade secret information – this is where you can indicate as such and provide that info via the provided instructions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5F0C1D-359B-4EC6-9C67-A9A868BFB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262" y="1225468"/>
            <a:ext cx="5775007" cy="342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828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4E0B5D-1541-4F95-A7D4-4837EAA4CAD0}"/>
              </a:ext>
            </a:extLst>
          </p:cNvPr>
          <p:cNvSpPr txBox="1"/>
          <p:nvPr/>
        </p:nvSpPr>
        <p:spPr>
          <a:xfrm>
            <a:off x="3624045" y="251671"/>
            <a:ext cx="299370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Confidential Yes?</a:t>
            </a:r>
          </a:p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533472E-A208-4076-B56C-0BCF34380E95}"/>
                  </a:ext>
                </a:extLst>
              </p14:cNvPr>
              <p14:cNvContentPartPr/>
              <p14:nvPr/>
            </p14:nvContentPartPr>
            <p14:xfrm>
              <a:off x="3624045" y="2936542"/>
              <a:ext cx="482940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533472E-A208-4076-B56C-0BCF34380E9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15045" y="2927542"/>
                <a:ext cx="484704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79C2902-5392-4E2D-80EF-F853A131FE8A}"/>
              </a:ext>
            </a:extLst>
          </p:cNvPr>
          <p:cNvSpPr txBox="1"/>
          <p:nvPr/>
        </p:nvSpPr>
        <p:spPr>
          <a:xfrm>
            <a:off x="3624044" y="5140362"/>
            <a:ext cx="51516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If you have confidential / trade secret documents – use the File Transfer Service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DO NOT UPLOAD confidential / trade secret documents in the application portal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B1E4B7-0CC4-4A1A-9CB6-79E1CDF635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153"/>
          <a:stretch/>
        </p:blipFill>
        <p:spPr>
          <a:xfrm>
            <a:off x="3509413" y="1368240"/>
            <a:ext cx="5806037" cy="238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811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4E0B5D-1541-4F95-A7D4-4837EAA4CAD0}"/>
              </a:ext>
            </a:extLst>
          </p:cNvPr>
          <p:cNvSpPr txBox="1"/>
          <p:nvPr/>
        </p:nvSpPr>
        <p:spPr>
          <a:xfrm>
            <a:off x="3624045" y="251671"/>
            <a:ext cx="29694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Confidential - No</a:t>
            </a:r>
          </a:p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533472E-A208-4076-B56C-0BCF34380E95}"/>
                  </a:ext>
                </a:extLst>
              </p14:cNvPr>
              <p14:cNvContentPartPr/>
              <p14:nvPr/>
            </p14:nvContentPartPr>
            <p14:xfrm>
              <a:off x="3624045" y="2936542"/>
              <a:ext cx="482940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533472E-A208-4076-B56C-0BCF34380E9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15045" y="2927542"/>
                <a:ext cx="484704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79C2902-5392-4E2D-80EF-F853A131FE8A}"/>
              </a:ext>
            </a:extLst>
          </p:cNvPr>
          <p:cNvSpPr txBox="1"/>
          <p:nvPr/>
        </p:nvSpPr>
        <p:spPr>
          <a:xfrm>
            <a:off x="3624044" y="5140362"/>
            <a:ext cx="51516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If financial documents are not confidential, upload requested documents in this field in the Submittable application form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0ED148-0EBC-46B0-8FE6-7E6C06FDF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044" y="1288854"/>
            <a:ext cx="5597814" cy="232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567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4E0B5D-1541-4F95-A7D4-4837EAA4CAD0}"/>
              </a:ext>
            </a:extLst>
          </p:cNvPr>
          <p:cNvSpPr txBox="1"/>
          <p:nvPr/>
        </p:nvSpPr>
        <p:spPr>
          <a:xfrm>
            <a:off x="3624045" y="251671"/>
            <a:ext cx="64520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Part II – Project Location Information</a:t>
            </a:r>
          </a:p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533472E-A208-4076-B56C-0BCF34380E95}"/>
                  </a:ext>
                </a:extLst>
              </p14:cNvPr>
              <p14:cNvContentPartPr/>
              <p14:nvPr/>
            </p14:nvContentPartPr>
            <p14:xfrm>
              <a:off x="3624045" y="2936542"/>
              <a:ext cx="482940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533472E-A208-4076-B56C-0BCF34380E9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15045" y="2927542"/>
                <a:ext cx="484704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79C2902-5392-4E2D-80EF-F853A131FE8A}"/>
              </a:ext>
            </a:extLst>
          </p:cNvPr>
          <p:cNvSpPr txBox="1"/>
          <p:nvPr/>
        </p:nvSpPr>
        <p:spPr>
          <a:xfrm>
            <a:off x="3624044" y="5140362"/>
            <a:ext cx="51516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Provide requested project location information.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/>
              <a:t>Select any/all counties that are served by this project.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73D3A7-D35E-47BF-8653-8F7829EF6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044" y="1400089"/>
            <a:ext cx="5302523" cy="332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77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3B7D16-C829-4DE2-AFAB-76FC91B12BAF}"/>
              </a:ext>
            </a:extLst>
          </p:cNvPr>
          <p:cNvSpPr txBox="1"/>
          <p:nvPr/>
        </p:nvSpPr>
        <p:spPr>
          <a:xfrm>
            <a:off x="3636482" y="138459"/>
            <a:ext cx="221887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Map Upload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699C26-1CA5-430E-AF38-A46C34978278}"/>
              </a:ext>
            </a:extLst>
          </p:cNvPr>
          <p:cNvSpPr txBox="1"/>
          <p:nvPr/>
        </p:nvSpPr>
        <p:spPr>
          <a:xfrm>
            <a:off x="3624045" y="2567452"/>
            <a:ext cx="22907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200"/>
              <a:t>Click “Choose File”</a:t>
            </a:r>
          </a:p>
          <a:p>
            <a:pPr marL="342900" indent="-342900">
              <a:buAutoNum type="arabicPeriod"/>
            </a:pPr>
            <a:r>
              <a:rPr lang="en-US" sz="1200"/>
              <a:t>Select files from your device</a:t>
            </a:r>
          </a:p>
          <a:p>
            <a:endParaRPr lang="en-US"/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0ED970E-85A2-4AB0-92CD-A4C66F827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649" y="1000232"/>
            <a:ext cx="5497725" cy="15449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C5D70B-CA12-416E-875E-2C8B323CE961}"/>
              </a:ext>
            </a:extLst>
          </p:cNvPr>
          <p:cNvSpPr txBox="1"/>
          <p:nvPr/>
        </p:nvSpPr>
        <p:spPr>
          <a:xfrm>
            <a:off x="3630649" y="3650151"/>
            <a:ext cx="5585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Reminder: </a:t>
            </a:r>
            <a:r>
              <a:rPr lang="en-US" sz="1400" b="1"/>
              <a:t>All GIS shapefiles must be submitted in .zip files</a:t>
            </a:r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133613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Availability Map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F3BF02-54F4-41B4-989E-869F9D455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813" y="1566581"/>
            <a:ext cx="8056190" cy="41449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822027-4919-445A-9E82-ABD3E2B39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960" y="1997974"/>
            <a:ext cx="3228975" cy="4371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AF8E9A75-F5CA-472B-90AE-0BE310843E78}"/>
              </a:ext>
            </a:extLst>
          </p:cNvPr>
          <p:cNvSpPr/>
          <p:nvPr/>
        </p:nvSpPr>
        <p:spPr>
          <a:xfrm rot="11444987">
            <a:off x="4665074" y="2809191"/>
            <a:ext cx="2358639" cy="615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423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3B7D16-C829-4DE2-AFAB-76FC91B12BAF}"/>
              </a:ext>
            </a:extLst>
          </p:cNvPr>
          <p:cNvSpPr txBox="1"/>
          <p:nvPr/>
        </p:nvSpPr>
        <p:spPr>
          <a:xfrm>
            <a:off x="3636482" y="138459"/>
            <a:ext cx="421916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Part III – Project Funding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EF7E66-5992-42A4-A062-ECC5A0D11364}"/>
              </a:ext>
            </a:extLst>
          </p:cNvPr>
          <p:cNvSpPr txBox="1"/>
          <p:nvPr/>
        </p:nvSpPr>
        <p:spPr>
          <a:xfrm>
            <a:off x="3779519" y="5773783"/>
            <a:ext cx="5248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Provide project funding information, including matching funds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259FE3-50BF-41C2-8628-17A43EDC9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300" y="1282880"/>
            <a:ext cx="4330923" cy="341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004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3B7D16-C829-4DE2-AFAB-76FC91B12BAF}"/>
              </a:ext>
            </a:extLst>
          </p:cNvPr>
          <p:cNvSpPr txBox="1"/>
          <p:nvPr/>
        </p:nvSpPr>
        <p:spPr>
          <a:xfrm>
            <a:off x="3636482" y="138459"/>
            <a:ext cx="615758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Part IV – Broadband Improvements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EF7E66-5992-42A4-A062-ECC5A0D11364}"/>
              </a:ext>
            </a:extLst>
          </p:cNvPr>
          <p:cNvSpPr txBox="1"/>
          <p:nvPr/>
        </p:nvSpPr>
        <p:spPr>
          <a:xfrm>
            <a:off x="3779520" y="5773783"/>
            <a:ext cx="3265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Provide Broadband Improvements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3ABA16-486C-4E67-827D-98C74A3DA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482" y="1146086"/>
            <a:ext cx="5226319" cy="344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005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3B7D16-C829-4DE2-AFAB-76FC91B12BAF}"/>
              </a:ext>
            </a:extLst>
          </p:cNvPr>
          <p:cNvSpPr txBox="1"/>
          <p:nvPr/>
        </p:nvSpPr>
        <p:spPr>
          <a:xfrm>
            <a:off x="3636482" y="138459"/>
            <a:ext cx="566084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Part V – Community Participation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EF7E66-5992-42A4-A062-ECC5A0D11364}"/>
              </a:ext>
            </a:extLst>
          </p:cNvPr>
          <p:cNvSpPr txBox="1"/>
          <p:nvPr/>
        </p:nvSpPr>
        <p:spPr>
          <a:xfrm>
            <a:off x="3779520" y="5773783"/>
            <a:ext cx="3116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Provide Community Support documentation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Letters of endorsement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097FA-CB0A-47C7-8D64-98FA21B30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137" y="1368428"/>
            <a:ext cx="5634213" cy="260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804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3B7D16-C829-4DE2-AFAB-76FC91B12BAF}"/>
              </a:ext>
            </a:extLst>
          </p:cNvPr>
          <p:cNvSpPr txBox="1"/>
          <p:nvPr/>
        </p:nvSpPr>
        <p:spPr>
          <a:xfrm>
            <a:off x="3636482" y="138459"/>
            <a:ext cx="465839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Part VI – Project Readiness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EF7E66-5992-42A4-A062-ECC5A0D11364}"/>
              </a:ext>
            </a:extLst>
          </p:cNvPr>
          <p:cNvSpPr txBox="1"/>
          <p:nvPr/>
        </p:nvSpPr>
        <p:spPr>
          <a:xfrm>
            <a:off x="3779520" y="5900783"/>
            <a:ext cx="2811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Review Eligible Uses of Funds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Upload Uses of Funds Document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BFC270-6230-4986-B054-3E37CB7F9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111" y="1044452"/>
            <a:ext cx="5397777" cy="476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777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3B7D16-C829-4DE2-AFAB-76FC91B12BAF}"/>
              </a:ext>
            </a:extLst>
          </p:cNvPr>
          <p:cNvSpPr txBox="1"/>
          <p:nvPr/>
        </p:nvSpPr>
        <p:spPr>
          <a:xfrm>
            <a:off x="3636482" y="138459"/>
            <a:ext cx="408265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Project Implementation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EF7E66-5992-42A4-A062-ECC5A0D11364}"/>
              </a:ext>
            </a:extLst>
          </p:cNvPr>
          <p:cNvSpPr txBox="1"/>
          <p:nvPr/>
        </p:nvSpPr>
        <p:spPr>
          <a:xfrm>
            <a:off x="3636482" y="5480136"/>
            <a:ext cx="5859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If you answer “yes” to providing broadband services for minimum 5 years – additional field will pop up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Upload Documentation including estimated subscription take rates for the proposed project area.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1AABE7-2EFD-4137-B275-A38103789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162" y="1377864"/>
            <a:ext cx="5823331" cy="358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416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3B7D16-C829-4DE2-AFAB-76FC91B12BAF}"/>
              </a:ext>
            </a:extLst>
          </p:cNvPr>
          <p:cNvSpPr txBox="1"/>
          <p:nvPr/>
        </p:nvSpPr>
        <p:spPr>
          <a:xfrm>
            <a:off x="3636482" y="138459"/>
            <a:ext cx="519719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Part VII – Project Sustainability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F9B481-373B-4739-8FC6-AC02BD3DC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550" y="1340226"/>
            <a:ext cx="5656813" cy="2224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73FF49-30F1-4FA9-B262-F5FA1923BDB6}"/>
              </a:ext>
            </a:extLst>
          </p:cNvPr>
          <p:cNvSpPr txBox="1"/>
          <p:nvPr/>
        </p:nvSpPr>
        <p:spPr>
          <a:xfrm>
            <a:off x="3779520" y="5773783"/>
            <a:ext cx="6243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Provide requested narrative detailing technical expertise of the applicant and experience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Note the character limitation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Do not forget to click “Save Draft” frequently as you continue working through the application </a:t>
            </a:r>
          </a:p>
        </p:txBody>
      </p:sp>
    </p:spTree>
    <p:extLst>
      <p:ext uri="{BB962C8B-B14F-4D97-AF65-F5344CB8AC3E}">
        <p14:creationId xmlns:p14="http://schemas.microsoft.com/office/powerpoint/2010/main" val="39945171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3B7D16-C829-4DE2-AFAB-76FC91B12BAF}"/>
              </a:ext>
            </a:extLst>
          </p:cNvPr>
          <p:cNvSpPr txBox="1"/>
          <p:nvPr/>
        </p:nvSpPr>
        <p:spPr>
          <a:xfrm>
            <a:off x="3636482" y="138459"/>
            <a:ext cx="488018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Part VIII – Applicant Affidavit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80C3E3-F680-428F-86BE-449E404A1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523" y="1277232"/>
            <a:ext cx="5746498" cy="267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855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3B7D16-C829-4DE2-AFAB-76FC91B12BAF}"/>
              </a:ext>
            </a:extLst>
          </p:cNvPr>
          <p:cNvSpPr txBox="1"/>
          <p:nvPr/>
        </p:nvSpPr>
        <p:spPr>
          <a:xfrm>
            <a:off x="3636482" y="138459"/>
            <a:ext cx="405803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Additional Attachments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368C5C-D412-475A-9FE2-CDF0D8EC68E9}"/>
              </a:ext>
            </a:extLst>
          </p:cNvPr>
          <p:cNvSpPr txBox="1"/>
          <p:nvPr/>
        </p:nvSpPr>
        <p:spPr>
          <a:xfrm>
            <a:off x="3779520" y="5773783"/>
            <a:ext cx="5866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Attach any additional relevant information.  This is optional – available for use if needed.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Please name files descriptive relative to the information provided.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21AC44-294B-496A-B51B-BF7E544B7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261" y="2296886"/>
            <a:ext cx="5583147" cy="162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199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3B7D16-C829-4DE2-AFAB-76FC91B12BAF}"/>
              </a:ext>
            </a:extLst>
          </p:cNvPr>
          <p:cNvSpPr txBox="1"/>
          <p:nvPr/>
        </p:nvSpPr>
        <p:spPr>
          <a:xfrm>
            <a:off x="3636482" y="138459"/>
            <a:ext cx="399814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Application Submission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BC06FE81-C7F1-420F-A1F5-0415FE8C8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847" y="1469474"/>
            <a:ext cx="5764377" cy="13568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69FDF4-E796-4250-8EA1-AF6474B7517B}"/>
              </a:ext>
            </a:extLst>
          </p:cNvPr>
          <p:cNvSpPr txBox="1"/>
          <p:nvPr/>
        </p:nvSpPr>
        <p:spPr>
          <a:xfrm>
            <a:off x="3528939" y="1009132"/>
            <a:ext cx="1991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/>
              <a:t>Save and Submit Feature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EF7E66-5992-42A4-A062-ECC5A0D11364}"/>
              </a:ext>
            </a:extLst>
          </p:cNvPr>
          <p:cNvSpPr txBox="1"/>
          <p:nvPr/>
        </p:nvSpPr>
        <p:spPr>
          <a:xfrm>
            <a:off x="3528939" y="5341036"/>
            <a:ext cx="57252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Found at bottom of application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Do not forget to click “Save Draft” after completing work in application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Want a printed copy or PDF of your application?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/>
              <a:t>Hit “Print” before “Submit”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/>
              <a:t>OR – Log back into your Submittable account and download a copy  from there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A06E5-E408-4087-9E10-241305C91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056" y="3054867"/>
            <a:ext cx="4568824" cy="19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257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3B7D16-C829-4DE2-AFAB-76FC91B12BAF}"/>
              </a:ext>
            </a:extLst>
          </p:cNvPr>
          <p:cNvSpPr txBox="1"/>
          <p:nvPr/>
        </p:nvSpPr>
        <p:spPr>
          <a:xfrm>
            <a:off x="3636482" y="144961"/>
            <a:ext cx="720883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Where to Find Application After Submitted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69FDF4-E796-4250-8EA1-AF6474B7517B}"/>
              </a:ext>
            </a:extLst>
          </p:cNvPr>
          <p:cNvSpPr txBox="1"/>
          <p:nvPr/>
        </p:nvSpPr>
        <p:spPr>
          <a:xfrm>
            <a:off x="3528939" y="1326324"/>
            <a:ext cx="4194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/>
              <a:t>Log back into your account at covidreliefmt.org/login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EF7E66-5992-42A4-A062-ECC5A0D11364}"/>
              </a:ext>
            </a:extLst>
          </p:cNvPr>
          <p:cNvSpPr txBox="1"/>
          <p:nvPr/>
        </p:nvSpPr>
        <p:spPr>
          <a:xfrm>
            <a:off x="3528939" y="5371389"/>
            <a:ext cx="57252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Found at bottom of application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Do not forget to click “Save Draft” after completing work in application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Want a printed copy or PDF of your application?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/>
              <a:t>Hit “Print” before “Submit”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/>
              <a:t>OR – Log back into your Submittable account and download a copy  from there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2D4A0E-6EA2-4E22-B135-74DEE73A1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482" y="1749530"/>
            <a:ext cx="2933308" cy="209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09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Availability Map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F3BF02-54F4-41B4-989E-869F9D455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813" y="1566581"/>
            <a:ext cx="8056190" cy="4144955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AF8E9A75-F5CA-472B-90AE-0BE310843E78}"/>
              </a:ext>
            </a:extLst>
          </p:cNvPr>
          <p:cNvSpPr/>
          <p:nvPr/>
        </p:nvSpPr>
        <p:spPr>
          <a:xfrm rot="9172536">
            <a:off x="4578306" y="3876310"/>
            <a:ext cx="2358639" cy="615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9EB762-7D91-48B0-B22D-FB50BAC53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024" y="1183054"/>
            <a:ext cx="2236648" cy="52294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DE2599-C281-4F24-A1F9-C13594A8ACB8}"/>
              </a:ext>
            </a:extLst>
          </p:cNvPr>
          <p:cNvSpPr/>
          <p:nvPr/>
        </p:nvSpPr>
        <p:spPr>
          <a:xfrm>
            <a:off x="7542131" y="4183959"/>
            <a:ext cx="2122476" cy="98874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892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3B7D16-C829-4DE2-AFAB-76FC91B12BAF}"/>
              </a:ext>
            </a:extLst>
          </p:cNvPr>
          <p:cNvSpPr txBox="1"/>
          <p:nvPr/>
        </p:nvSpPr>
        <p:spPr>
          <a:xfrm>
            <a:off x="3636482" y="144961"/>
            <a:ext cx="720883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Where to Find Application After Submitted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69FDF4-E796-4250-8EA1-AF6474B7517B}"/>
              </a:ext>
            </a:extLst>
          </p:cNvPr>
          <p:cNvSpPr txBox="1"/>
          <p:nvPr/>
        </p:nvSpPr>
        <p:spPr>
          <a:xfrm>
            <a:off x="3528939" y="1326324"/>
            <a:ext cx="4194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/>
              <a:t>Log back into your account at covidreliefmt.org/login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EF7E66-5992-42A4-A062-ECC5A0D11364}"/>
              </a:ext>
            </a:extLst>
          </p:cNvPr>
          <p:cNvSpPr txBox="1"/>
          <p:nvPr/>
        </p:nvSpPr>
        <p:spPr>
          <a:xfrm>
            <a:off x="3552751" y="5641264"/>
            <a:ext cx="57252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Found at bottom of application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Do not forget to click “Save Draft” after completing work in application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/>
              <a:t>Want a printed copy or PDF of your application?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/>
              <a:t>Hit “Print” before “Submit”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/>
              <a:t>OR – Log back into your Submittable account and download a copy  from there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2D4A0E-6EA2-4E22-B135-74DEE73A1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482" y="1749530"/>
            <a:ext cx="2933308" cy="2093115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09B5C4A5-9D85-46AB-B179-F42D1E648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962" y="4071328"/>
            <a:ext cx="4164013" cy="131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607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C9F377-9EE4-4AF1-B4D1-A5454287F355}"/>
              </a:ext>
            </a:extLst>
          </p:cNvPr>
          <p:cNvSpPr txBox="1"/>
          <p:nvPr/>
        </p:nvSpPr>
        <p:spPr>
          <a:xfrm>
            <a:off x="3624045" y="251671"/>
            <a:ext cx="311168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Application Guide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2FDDFB-2F36-40AF-B7A6-F5BDF2A859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956" b="823"/>
          <a:stretch/>
        </p:blipFill>
        <p:spPr>
          <a:xfrm>
            <a:off x="3624045" y="1113445"/>
            <a:ext cx="4788929" cy="34337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720028-079F-4336-8729-8A91A0CCA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30" t="17561" r="585" b="54390"/>
          <a:stretch/>
        </p:blipFill>
        <p:spPr>
          <a:xfrm>
            <a:off x="3505201" y="4957483"/>
            <a:ext cx="6642848" cy="108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711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3B7D16-C829-4DE2-AFAB-76FC91B12BAF}"/>
              </a:ext>
            </a:extLst>
          </p:cNvPr>
          <p:cNvSpPr txBox="1"/>
          <p:nvPr/>
        </p:nvSpPr>
        <p:spPr>
          <a:xfrm>
            <a:off x="3624045" y="251671"/>
            <a:ext cx="160332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Timeline</a:t>
            </a:r>
          </a:p>
          <a:p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DB3B6AC-831D-4B96-AE79-978824B21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793345"/>
              </p:ext>
            </p:extLst>
          </p:nvPr>
        </p:nvGraphicFramePr>
        <p:xfrm>
          <a:off x="3624045" y="1113445"/>
          <a:ext cx="4858104" cy="43032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7349">
                  <a:extLst>
                    <a:ext uri="{9D8B030D-6E8A-4147-A177-3AD203B41FA5}">
                      <a16:colId xmlns:a16="http://schemas.microsoft.com/office/drawing/2014/main" val="3477967773"/>
                    </a:ext>
                  </a:extLst>
                </a:gridCol>
                <a:gridCol w="3720755">
                  <a:extLst>
                    <a:ext uri="{9D8B030D-6E8A-4147-A177-3AD203B41FA5}">
                      <a16:colId xmlns:a16="http://schemas.microsoft.com/office/drawing/2014/main" val="207062765"/>
                    </a:ext>
                  </a:extLst>
                </a:gridCol>
              </a:tblGrid>
              <a:tr h="34246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Item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09370683"/>
                  </a:ext>
                </a:extLst>
              </a:tr>
              <a:tr h="34246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2/7/22-4/8/22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Statewide Application window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1123427"/>
                  </a:ext>
                </a:extLst>
              </a:tr>
              <a:tr h="34246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2/10/2022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Application Webinar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36612667"/>
                  </a:ext>
                </a:extLst>
              </a:tr>
              <a:tr h="34246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4/13/2022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Applications available for public review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50395436"/>
                  </a:ext>
                </a:extLst>
              </a:tr>
              <a:tr h="6353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4/14/22-5/12/22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30-day Challenge period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36301155"/>
                  </a:ext>
                </a:extLst>
              </a:tr>
              <a:tr h="34246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5/27/2022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DOA repsonses to challenges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56980108"/>
                  </a:ext>
                </a:extLst>
              </a:tr>
              <a:tr h="6353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5/30/22-6/3/22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Applicants open to modify applications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35243031"/>
                  </a:ext>
                </a:extLst>
              </a:tr>
              <a:tr h="34246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June 2022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Receive ARPA funds from US Treasury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20054179"/>
                  </a:ext>
                </a:extLst>
              </a:tr>
              <a:tr h="6353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6/4/22-6/30/22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Review eligible applications &amp; determine awards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59700834"/>
                  </a:ext>
                </a:extLst>
              </a:tr>
              <a:tr h="34246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6/30/2022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Obligate and announce awards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05727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16644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8FE96E-0ED9-4B57-A9C8-F91E2B1C0454}"/>
              </a:ext>
            </a:extLst>
          </p:cNvPr>
          <p:cNvSpPr txBox="1"/>
          <p:nvPr/>
        </p:nvSpPr>
        <p:spPr>
          <a:xfrm>
            <a:off x="3624045" y="251671"/>
            <a:ext cx="43197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Online Challenge Process</a:t>
            </a:r>
          </a:p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5F7BA2-441B-46CE-846F-DDFBBEB408C5}"/>
              </a:ext>
            </a:extLst>
          </p:cNvPr>
          <p:cNvSpPr txBox="1"/>
          <p:nvPr/>
        </p:nvSpPr>
        <p:spPr>
          <a:xfrm>
            <a:off x="3770811" y="984069"/>
            <a:ext cx="5582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Refer to </a:t>
            </a:r>
            <a:r>
              <a:rPr lang="en-US" sz="1400">
                <a:hlinkClick r:id="rId2"/>
              </a:rPr>
              <a:t>SB 297</a:t>
            </a:r>
            <a:r>
              <a:rPr lang="en-US" sz="1400"/>
              <a:t> for more information on the challenge process</a:t>
            </a:r>
          </a:p>
        </p:txBody>
      </p:sp>
    </p:spTree>
    <p:extLst>
      <p:ext uri="{BB962C8B-B14F-4D97-AF65-F5344CB8AC3E}">
        <p14:creationId xmlns:p14="http://schemas.microsoft.com/office/powerpoint/2010/main" val="42426586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6D5EEA-BEF0-4250-BCCC-9A8D7775D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E476F7-15DC-458A-A95E-C3A11596B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10C552-4614-407B-B5B5-D334021C9284}"/>
              </a:ext>
            </a:extLst>
          </p:cNvPr>
          <p:cNvSpPr txBox="1"/>
          <p:nvPr/>
        </p:nvSpPr>
        <p:spPr>
          <a:xfrm>
            <a:off x="3624045" y="251671"/>
            <a:ext cx="227658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latin typeface="+mj-lt"/>
              </a:rPr>
              <a:t>Q&amp;A Section</a:t>
            </a:r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106808-EFE2-47E0-B36E-08889A174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045" y="1678221"/>
            <a:ext cx="5617765" cy="373224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9D69191-1900-499D-9411-BB77F3D13870}"/>
              </a:ext>
            </a:extLst>
          </p:cNvPr>
          <p:cNvSpPr/>
          <p:nvPr/>
        </p:nvSpPr>
        <p:spPr>
          <a:xfrm>
            <a:off x="3500617" y="2931460"/>
            <a:ext cx="1261720" cy="7620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C087A90-C3CF-4A05-8134-DA080D6901C2}"/>
              </a:ext>
            </a:extLst>
          </p:cNvPr>
          <p:cNvSpPr/>
          <p:nvPr/>
        </p:nvSpPr>
        <p:spPr>
          <a:xfrm>
            <a:off x="8031226" y="2967318"/>
            <a:ext cx="1261720" cy="7620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7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Availability Map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F3BF02-54F4-41B4-989E-869F9D455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813" y="1566581"/>
            <a:ext cx="8056190" cy="4144955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AF8E9A75-F5CA-472B-90AE-0BE310843E78}"/>
              </a:ext>
            </a:extLst>
          </p:cNvPr>
          <p:cNvSpPr/>
          <p:nvPr/>
        </p:nvSpPr>
        <p:spPr>
          <a:xfrm rot="13181027">
            <a:off x="5532752" y="2618126"/>
            <a:ext cx="2358639" cy="615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3D37EB-B9B3-477E-9BC3-C13E2B213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196" y="2925775"/>
            <a:ext cx="3495675" cy="16383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66219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Availability Map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F3BF02-54F4-41B4-989E-869F9D455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813" y="1566581"/>
            <a:ext cx="8056190" cy="4144955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AF8E9A75-F5CA-472B-90AE-0BE310843E78}"/>
              </a:ext>
            </a:extLst>
          </p:cNvPr>
          <p:cNvSpPr/>
          <p:nvPr/>
        </p:nvSpPr>
        <p:spPr>
          <a:xfrm rot="18981090">
            <a:off x="8977435" y="2397224"/>
            <a:ext cx="2358639" cy="615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63DBCC-BC47-4DC6-9138-7910328B5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338" y="2166765"/>
            <a:ext cx="3514725" cy="3352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6E276E-555E-4088-B81C-6A7E3B38931E}"/>
              </a:ext>
            </a:extLst>
          </p:cNvPr>
          <p:cNvSpPr/>
          <p:nvPr/>
        </p:nvSpPr>
        <p:spPr>
          <a:xfrm>
            <a:off x="10992823" y="1502876"/>
            <a:ext cx="300352" cy="35308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23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4CB58-DB3A-4422-9AC2-35A790B8B9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935B40-5B97-4FA3-B236-CB63462C78D7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2E8EB-648B-4220-8EF4-5CC44E1AB98A}"/>
              </a:ext>
            </a:extLst>
          </p:cNvPr>
          <p:cNvSpPr txBox="1"/>
          <p:nvPr/>
        </p:nvSpPr>
        <p:spPr>
          <a:xfrm>
            <a:off x="3527723" y="261773"/>
            <a:ext cx="7264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latin typeface="+mj-lt"/>
              </a:rPr>
              <a:t>2022 Montana Broadband Availability Map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F3BF02-54F4-41B4-989E-869F9D455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813" y="1566581"/>
            <a:ext cx="8056190" cy="4144955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AF8E9A75-F5CA-472B-90AE-0BE310843E78}"/>
              </a:ext>
            </a:extLst>
          </p:cNvPr>
          <p:cNvSpPr/>
          <p:nvPr/>
        </p:nvSpPr>
        <p:spPr>
          <a:xfrm rot="18981090">
            <a:off x="9042001" y="2487189"/>
            <a:ext cx="2574902" cy="615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6E276E-555E-4088-B81C-6A7E3B38931E}"/>
              </a:ext>
            </a:extLst>
          </p:cNvPr>
          <p:cNvSpPr/>
          <p:nvPr/>
        </p:nvSpPr>
        <p:spPr>
          <a:xfrm>
            <a:off x="11222447" y="1502875"/>
            <a:ext cx="250938" cy="3440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D6EBB2-77CA-4473-8976-36F850689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179" y="2059594"/>
            <a:ext cx="3514725" cy="43719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8461801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3650DCDE146A478B1BC5949F602B2E" ma:contentTypeVersion="2" ma:contentTypeDescription="Create a new document." ma:contentTypeScope="" ma:versionID="ab783f104fec34a4d341b5706aa4aa08">
  <xsd:schema xmlns:xsd="http://www.w3.org/2001/XMLSchema" xmlns:xs="http://www.w3.org/2001/XMLSchema" xmlns:p="http://schemas.microsoft.com/office/2006/metadata/properties" xmlns:ns2="04d381b5-4d15-45b6-9cd7-38992b2a11be" targetNamespace="http://schemas.microsoft.com/office/2006/metadata/properties" ma:root="true" ma:fieldsID="ab63158204bda1f9b62a2d1076d804f6" ns2:_="">
    <xsd:import namespace="04d381b5-4d15-45b6-9cd7-38992b2a11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d381b5-4d15-45b6-9cd7-38992b2a11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147049-C02C-408B-94F5-A18DF20674DB}">
  <ds:schemaRefs>
    <ds:schemaRef ds:uri="04d381b5-4d15-45b6-9cd7-38992b2a11b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EC42353-51DF-4C99-BAF3-BDB64234F044}">
  <ds:schemaRefs>
    <ds:schemaRef ds:uri="04d381b5-4d15-45b6-9cd7-38992b2a11b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3658225-9C2A-4F19-8626-5B2C7173079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64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1_Office Theme</vt:lpstr>
      <vt:lpstr>2_Office Theme</vt:lpstr>
      <vt:lpstr>ConnectMT Application webinar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ConnectMT Application webinar</dc:title>
  <dc:creator>Rupe, Chad</dc:creator>
  <cp:revision>1</cp:revision>
  <dcterms:created xsi:type="dcterms:W3CDTF">2022-01-27T15:40:28Z</dcterms:created>
  <dcterms:modified xsi:type="dcterms:W3CDTF">2022-02-10T15:43:06Z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0x0101007A3650DCDE146A478B1BC5949F602B2E</vt:lpwstr>
  </property>
</Properties>
</file>