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34"/>
  </p:notesMasterIdLst>
  <p:sldIdLst>
    <p:sldId id="3460" r:id="rId3"/>
    <p:sldId id="256" r:id="rId4"/>
    <p:sldId id="257" r:id="rId5"/>
    <p:sldId id="3450" r:id="rId6"/>
    <p:sldId id="3443" r:id="rId7"/>
    <p:sldId id="272" r:id="rId8"/>
    <p:sldId id="273" r:id="rId9"/>
    <p:sldId id="3457" r:id="rId10"/>
    <p:sldId id="3432" r:id="rId11"/>
    <p:sldId id="3456" r:id="rId12"/>
    <p:sldId id="3431" r:id="rId13"/>
    <p:sldId id="3433" r:id="rId14"/>
    <p:sldId id="3447" r:id="rId15"/>
    <p:sldId id="3448" r:id="rId16"/>
    <p:sldId id="3439" r:id="rId17"/>
    <p:sldId id="3440" r:id="rId18"/>
    <p:sldId id="3458" r:id="rId19"/>
    <p:sldId id="259" r:id="rId20"/>
    <p:sldId id="261" r:id="rId21"/>
    <p:sldId id="258" r:id="rId22"/>
    <p:sldId id="277" r:id="rId23"/>
    <p:sldId id="278" r:id="rId24"/>
    <p:sldId id="263" r:id="rId25"/>
    <p:sldId id="264" r:id="rId26"/>
    <p:sldId id="280" r:id="rId27"/>
    <p:sldId id="260" r:id="rId28"/>
    <p:sldId id="276" r:id="rId29"/>
    <p:sldId id="3459" r:id="rId30"/>
    <p:sldId id="275" r:id="rId31"/>
    <p:sldId id="262" r:id="rId32"/>
    <p:sldId id="279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54356C-7437-4DE4-9613-B0FD8EF23471}" v="12" dt="2022-04-12T22:30:27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4A6B4-E87D-4B44-B0BF-124F49FBB21E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4578FAD-C03A-4E74-A2D5-FFE8DE055DAE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Pro Forma Requirements</a:t>
          </a:r>
        </a:p>
      </dgm:t>
    </dgm:pt>
    <dgm:pt modelId="{543EB0BA-918E-485D-9ECF-62CD2CDB98C0}" type="parTrans" cxnId="{A304FFBD-5E9E-4F34-895B-D70D91A87B2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1522EF-19A1-41AF-8D12-35395B00289F}" type="sibTrans" cxnId="{A304FFBD-5E9E-4F34-895B-D70D91A87B2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9A9316-106B-4406-9E13-1A5939DC96E0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Supplemental Information</a:t>
          </a:r>
        </a:p>
      </dgm:t>
    </dgm:pt>
    <dgm:pt modelId="{20148EB3-DB68-45B1-8AD9-17A1587EAAEC}" type="parTrans" cxnId="{33EA2D94-E729-48DE-97E0-550BCDF334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498CB3-DBE3-427D-9525-796BCCA15A25}" type="sibTrans" cxnId="{33EA2D94-E729-48DE-97E0-550BCDF334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68FDFD-ED5A-4D4A-89E0-628F372F1B4D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Most recent year of federal tax returns</a:t>
          </a:r>
        </a:p>
      </dgm:t>
    </dgm:pt>
    <dgm:pt modelId="{0ADB779B-8E96-4D61-8C9B-08316728177C}" type="parTrans" cxnId="{A63A4AD2-7686-4ECB-B2CA-0FC4388051F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06680-AB7D-4101-922F-9DFB2A90C7B4}" type="sibTrans" cxnId="{A63A4AD2-7686-4ECB-B2CA-0FC4388051F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88738A-A0F1-48DF-BCAD-F752B1E8D210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Independent audit </a:t>
          </a:r>
        </a:p>
      </dgm:t>
    </dgm:pt>
    <dgm:pt modelId="{E4E40CBA-74F6-41A4-8563-73F12B6C0002}" type="parTrans" cxnId="{171F98A6-3000-455D-B87F-2C7E1445BD2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572A83-91B8-44AC-8F5A-79538A54B040}" type="sibTrans" cxnId="{171F98A6-3000-455D-B87F-2C7E1445BD2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EC7C2E-FA3B-41DD-8397-F142D05227D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Proposed Budget</a:t>
          </a:r>
        </a:p>
      </dgm:t>
    </dgm:pt>
    <dgm:pt modelId="{55313A56-4E9A-4C58-A602-33B5FDC73D74}" type="parTrans" cxnId="{CB5BC0BF-85D2-47F5-9AF0-56D63F37A8E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D9E105-22B4-4408-B665-F48BBCAA94BC}" type="sibTrans" cxnId="{CB5BC0BF-85D2-47F5-9AF0-56D63F37A8E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56132C-2226-4823-BEB8-2E0B41F7AE08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See Sample Budget Table</a:t>
          </a:r>
        </a:p>
      </dgm:t>
    </dgm:pt>
    <dgm:pt modelId="{764D5D4B-C2F4-49BD-85F6-7D906E0CCE4A}" type="parTrans" cxnId="{93C37872-7C64-4FF0-AAB3-485A4C448FD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7B1D51-EF21-4587-9B0D-6BDDF5719209}" type="sibTrans" cxnId="{93C37872-7C64-4FF0-AAB3-485A4C448FD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620BF4-76E2-4767-8FAD-63D24144508B}" type="pres">
      <dgm:prSet presAssocID="{7304A6B4-E87D-4B44-B0BF-124F49FBB21E}" presName="linear" presStyleCnt="0">
        <dgm:presLayoutVars>
          <dgm:dir/>
          <dgm:animLvl val="lvl"/>
          <dgm:resizeHandles val="exact"/>
        </dgm:presLayoutVars>
      </dgm:prSet>
      <dgm:spPr/>
    </dgm:pt>
    <dgm:pt modelId="{7D64BA80-3587-4DFB-B3E0-2CBEE8BF9819}" type="pres">
      <dgm:prSet presAssocID="{B4578FAD-C03A-4E74-A2D5-FFE8DE055DAE}" presName="parentLin" presStyleCnt="0"/>
      <dgm:spPr/>
    </dgm:pt>
    <dgm:pt modelId="{17843407-698F-46E0-BB7A-932093FBAB4A}" type="pres">
      <dgm:prSet presAssocID="{B4578FAD-C03A-4E74-A2D5-FFE8DE055DAE}" presName="parentLeftMargin" presStyleLbl="node1" presStyleIdx="0" presStyleCnt="3"/>
      <dgm:spPr/>
    </dgm:pt>
    <dgm:pt modelId="{2B9B5A7D-2035-4946-82C2-19CFB21684D8}" type="pres">
      <dgm:prSet presAssocID="{B4578FAD-C03A-4E74-A2D5-FFE8DE055D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67ACDE-D653-4655-8C30-6EFFAB432926}" type="pres">
      <dgm:prSet presAssocID="{B4578FAD-C03A-4E74-A2D5-FFE8DE055DAE}" presName="negativeSpace" presStyleCnt="0"/>
      <dgm:spPr/>
    </dgm:pt>
    <dgm:pt modelId="{ED17185F-B8ED-4109-BDD1-E9CC96DD4163}" type="pres">
      <dgm:prSet presAssocID="{B4578FAD-C03A-4E74-A2D5-FFE8DE055DAE}" presName="childText" presStyleLbl="conFgAcc1" presStyleIdx="0" presStyleCnt="3">
        <dgm:presLayoutVars>
          <dgm:bulletEnabled val="1"/>
        </dgm:presLayoutVars>
      </dgm:prSet>
      <dgm:spPr/>
    </dgm:pt>
    <dgm:pt modelId="{688F669B-AC8E-4C8D-B65C-8329B42BA176}" type="pres">
      <dgm:prSet presAssocID="{4C1522EF-19A1-41AF-8D12-35395B00289F}" presName="spaceBetweenRectangles" presStyleCnt="0"/>
      <dgm:spPr/>
    </dgm:pt>
    <dgm:pt modelId="{0CF5AA7B-B8BA-4BB0-9D05-6781DD3A2BE5}" type="pres">
      <dgm:prSet presAssocID="{879A9316-106B-4406-9E13-1A5939DC96E0}" presName="parentLin" presStyleCnt="0"/>
      <dgm:spPr/>
    </dgm:pt>
    <dgm:pt modelId="{3E85E90A-AD10-4716-9CE3-132BAD639557}" type="pres">
      <dgm:prSet presAssocID="{879A9316-106B-4406-9E13-1A5939DC96E0}" presName="parentLeftMargin" presStyleLbl="node1" presStyleIdx="0" presStyleCnt="3"/>
      <dgm:spPr/>
    </dgm:pt>
    <dgm:pt modelId="{130A9FC8-E49E-44BF-92BF-7E63CEA64545}" type="pres">
      <dgm:prSet presAssocID="{879A9316-106B-4406-9E13-1A5939DC96E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BBC200-B90B-4681-8D1D-50F291ED9ADD}" type="pres">
      <dgm:prSet presAssocID="{879A9316-106B-4406-9E13-1A5939DC96E0}" presName="negativeSpace" presStyleCnt="0"/>
      <dgm:spPr/>
    </dgm:pt>
    <dgm:pt modelId="{0F892690-CEFA-4DD6-9041-A7353F00EFA8}" type="pres">
      <dgm:prSet presAssocID="{879A9316-106B-4406-9E13-1A5939DC96E0}" presName="childText" presStyleLbl="conFgAcc1" presStyleIdx="1" presStyleCnt="3">
        <dgm:presLayoutVars>
          <dgm:bulletEnabled val="1"/>
        </dgm:presLayoutVars>
      </dgm:prSet>
      <dgm:spPr/>
    </dgm:pt>
    <dgm:pt modelId="{26D611EC-BFD5-4B78-AE8B-7F760F05E66C}" type="pres">
      <dgm:prSet presAssocID="{A0498CB3-DBE3-427D-9525-796BCCA15A25}" presName="spaceBetweenRectangles" presStyleCnt="0"/>
      <dgm:spPr/>
    </dgm:pt>
    <dgm:pt modelId="{449857CB-6D2D-4650-BF61-568FC8300C7E}" type="pres">
      <dgm:prSet presAssocID="{63EC7C2E-FA3B-41DD-8397-F142D05227DC}" presName="parentLin" presStyleCnt="0"/>
      <dgm:spPr/>
    </dgm:pt>
    <dgm:pt modelId="{AA6284D7-651C-4DA0-9A1C-D899DB600914}" type="pres">
      <dgm:prSet presAssocID="{63EC7C2E-FA3B-41DD-8397-F142D05227DC}" presName="parentLeftMargin" presStyleLbl="node1" presStyleIdx="1" presStyleCnt="3"/>
      <dgm:spPr/>
    </dgm:pt>
    <dgm:pt modelId="{1C39EC28-F3B0-470C-A752-93C49FCFE405}" type="pres">
      <dgm:prSet presAssocID="{63EC7C2E-FA3B-41DD-8397-F142D05227D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01F116B-A1D8-49B6-8A13-AB2D30DB86DB}" type="pres">
      <dgm:prSet presAssocID="{63EC7C2E-FA3B-41DD-8397-F142D05227DC}" presName="negativeSpace" presStyleCnt="0"/>
      <dgm:spPr/>
    </dgm:pt>
    <dgm:pt modelId="{879A7F91-F4E5-4188-A73C-AF7546090587}" type="pres">
      <dgm:prSet presAssocID="{63EC7C2E-FA3B-41DD-8397-F142D05227D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01B0B22-4290-48BA-A1F5-841DD1DAAEDF}" type="presOf" srcId="{7F56132C-2226-4823-BEB8-2E0B41F7AE08}" destId="{879A7F91-F4E5-4188-A73C-AF7546090587}" srcOrd="0" destOrd="0" presId="urn:microsoft.com/office/officeart/2005/8/layout/list1"/>
    <dgm:cxn modelId="{F430FF2B-90F2-435F-97E2-FA9F0220AD1B}" type="presOf" srcId="{879A9316-106B-4406-9E13-1A5939DC96E0}" destId="{3E85E90A-AD10-4716-9CE3-132BAD639557}" srcOrd="0" destOrd="0" presId="urn:microsoft.com/office/officeart/2005/8/layout/list1"/>
    <dgm:cxn modelId="{D9A9C240-B541-4A6C-8026-0E414869A299}" type="presOf" srcId="{63EC7C2E-FA3B-41DD-8397-F142D05227DC}" destId="{AA6284D7-651C-4DA0-9A1C-D899DB600914}" srcOrd="0" destOrd="0" presId="urn:microsoft.com/office/officeart/2005/8/layout/list1"/>
    <dgm:cxn modelId="{93C37872-7C64-4FF0-AAB3-485A4C448FDD}" srcId="{63EC7C2E-FA3B-41DD-8397-F142D05227DC}" destId="{7F56132C-2226-4823-BEB8-2E0B41F7AE08}" srcOrd="0" destOrd="0" parTransId="{764D5D4B-C2F4-49BD-85F6-7D906E0CCE4A}" sibTransId="{F27B1D51-EF21-4587-9B0D-6BDDF5719209}"/>
    <dgm:cxn modelId="{44D60F73-E2A0-450B-A1EF-6EC9DBCE63AB}" type="presOf" srcId="{B4578FAD-C03A-4E74-A2D5-FFE8DE055DAE}" destId="{2B9B5A7D-2035-4946-82C2-19CFB21684D8}" srcOrd="1" destOrd="0" presId="urn:microsoft.com/office/officeart/2005/8/layout/list1"/>
    <dgm:cxn modelId="{33EA2D94-E729-48DE-97E0-550BCDF334AA}" srcId="{7304A6B4-E87D-4B44-B0BF-124F49FBB21E}" destId="{879A9316-106B-4406-9E13-1A5939DC96E0}" srcOrd="1" destOrd="0" parTransId="{20148EB3-DB68-45B1-8AD9-17A1587EAAEC}" sibTransId="{A0498CB3-DBE3-427D-9525-796BCCA15A25}"/>
    <dgm:cxn modelId="{1C24A7A2-A490-4A98-96C4-A3D7B96C63B9}" type="presOf" srcId="{879A9316-106B-4406-9E13-1A5939DC96E0}" destId="{130A9FC8-E49E-44BF-92BF-7E63CEA64545}" srcOrd="1" destOrd="0" presId="urn:microsoft.com/office/officeart/2005/8/layout/list1"/>
    <dgm:cxn modelId="{171F98A6-3000-455D-B87F-2C7E1445BD2F}" srcId="{879A9316-106B-4406-9E13-1A5939DC96E0}" destId="{6988738A-A0F1-48DF-BCAD-F752B1E8D210}" srcOrd="1" destOrd="0" parTransId="{E4E40CBA-74F6-41A4-8563-73F12B6C0002}" sibTransId="{3D572A83-91B8-44AC-8F5A-79538A54B040}"/>
    <dgm:cxn modelId="{CC7F8AAA-605F-4957-975C-5DB58103BA95}" type="presOf" srcId="{B4578FAD-C03A-4E74-A2D5-FFE8DE055DAE}" destId="{17843407-698F-46E0-BB7A-932093FBAB4A}" srcOrd="0" destOrd="0" presId="urn:microsoft.com/office/officeart/2005/8/layout/list1"/>
    <dgm:cxn modelId="{A304FFBD-5E9E-4F34-895B-D70D91A87B29}" srcId="{7304A6B4-E87D-4B44-B0BF-124F49FBB21E}" destId="{B4578FAD-C03A-4E74-A2D5-FFE8DE055DAE}" srcOrd="0" destOrd="0" parTransId="{543EB0BA-918E-485D-9ECF-62CD2CDB98C0}" sibTransId="{4C1522EF-19A1-41AF-8D12-35395B00289F}"/>
    <dgm:cxn modelId="{CB6D13BE-59EB-4A32-95F3-F9799802A588}" type="presOf" srcId="{E368FDFD-ED5A-4D4A-89E0-628F372F1B4D}" destId="{0F892690-CEFA-4DD6-9041-A7353F00EFA8}" srcOrd="0" destOrd="0" presId="urn:microsoft.com/office/officeart/2005/8/layout/list1"/>
    <dgm:cxn modelId="{CB5BC0BF-85D2-47F5-9AF0-56D63F37A8E7}" srcId="{7304A6B4-E87D-4B44-B0BF-124F49FBB21E}" destId="{63EC7C2E-FA3B-41DD-8397-F142D05227DC}" srcOrd="2" destOrd="0" parTransId="{55313A56-4E9A-4C58-A602-33B5FDC73D74}" sibTransId="{BDD9E105-22B4-4408-B665-F48BBCAA94BC}"/>
    <dgm:cxn modelId="{171DDBBF-1229-40CE-808D-94CD86B7ED78}" type="presOf" srcId="{6988738A-A0F1-48DF-BCAD-F752B1E8D210}" destId="{0F892690-CEFA-4DD6-9041-A7353F00EFA8}" srcOrd="0" destOrd="1" presId="urn:microsoft.com/office/officeart/2005/8/layout/list1"/>
    <dgm:cxn modelId="{FFB1B3CA-B13D-421A-9D3E-6FFDE72616EC}" type="presOf" srcId="{63EC7C2E-FA3B-41DD-8397-F142D05227DC}" destId="{1C39EC28-F3B0-470C-A752-93C49FCFE405}" srcOrd="1" destOrd="0" presId="urn:microsoft.com/office/officeart/2005/8/layout/list1"/>
    <dgm:cxn modelId="{A63A4AD2-7686-4ECB-B2CA-0FC4388051F3}" srcId="{879A9316-106B-4406-9E13-1A5939DC96E0}" destId="{E368FDFD-ED5A-4D4A-89E0-628F372F1B4D}" srcOrd="0" destOrd="0" parTransId="{0ADB779B-8E96-4D61-8C9B-08316728177C}" sibTransId="{84B06680-AB7D-4101-922F-9DFB2A90C7B4}"/>
    <dgm:cxn modelId="{6FD1A7DB-E480-48EA-BCF5-87F5385A8466}" type="presOf" srcId="{7304A6B4-E87D-4B44-B0BF-124F49FBB21E}" destId="{A7620BF4-76E2-4767-8FAD-63D24144508B}" srcOrd="0" destOrd="0" presId="urn:microsoft.com/office/officeart/2005/8/layout/list1"/>
    <dgm:cxn modelId="{21697C4D-703D-4E0B-94FF-DE40127E64DB}" type="presParOf" srcId="{A7620BF4-76E2-4767-8FAD-63D24144508B}" destId="{7D64BA80-3587-4DFB-B3E0-2CBEE8BF9819}" srcOrd="0" destOrd="0" presId="urn:microsoft.com/office/officeart/2005/8/layout/list1"/>
    <dgm:cxn modelId="{BE9CF067-4389-4C73-A04B-9FBEB06F2142}" type="presParOf" srcId="{7D64BA80-3587-4DFB-B3E0-2CBEE8BF9819}" destId="{17843407-698F-46E0-BB7A-932093FBAB4A}" srcOrd="0" destOrd="0" presId="urn:microsoft.com/office/officeart/2005/8/layout/list1"/>
    <dgm:cxn modelId="{A414945E-66C1-4727-948D-B3404A0E7D43}" type="presParOf" srcId="{7D64BA80-3587-4DFB-B3E0-2CBEE8BF9819}" destId="{2B9B5A7D-2035-4946-82C2-19CFB21684D8}" srcOrd="1" destOrd="0" presId="urn:microsoft.com/office/officeart/2005/8/layout/list1"/>
    <dgm:cxn modelId="{7E660595-8728-4B54-845F-9958BB989B2A}" type="presParOf" srcId="{A7620BF4-76E2-4767-8FAD-63D24144508B}" destId="{F667ACDE-D653-4655-8C30-6EFFAB432926}" srcOrd="1" destOrd="0" presId="urn:microsoft.com/office/officeart/2005/8/layout/list1"/>
    <dgm:cxn modelId="{90BDD34C-43F6-4E29-88AD-E57B62D6C1AD}" type="presParOf" srcId="{A7620BF4-76E2-4767-8FAD-63D24144508B}" destId="{ED17185F-B8ED-4109-BDD1-E9CC96DD4163}" srcOrd="2" destOrd="0" presId="urn:microsoft.com/office/officeart/2005/8/layout/list1"/>
    <dgm:cxn modelId="{4237F6EB-1886-4FCF-A3D8-1C0512B21968}" type="presParOf" srcId="{A7620BF4-76E2-4767-8FAD-63D24144508B}" destId="{688F669B-AC8E-4C8D-B65C-8329B42BA176}" srcOrd="3" destOrd="0" presId="urn:microsoft.com/office/officeart/2005/8/layout/list1"/>
    <dgm:cxn modelId="{52CC8E80-8B4A-49D4-8496-3BF5A5C59223}" type="presParOf" srcId="{A7620BF4-76E2-4767-8FAD-63D24144508B}" destId="{0CF5AA7B-B8BA-4BB0-9D05-6781DD3A2BE5}" srcOrd="4" destOrd="0" presId="urn:microsoft.com/office/officeart/2005/8/layout/list1"/>
    <dgm:cxn modelId="{B390E260-8323-432E-ABDD-74DE557429DD}" type="presParOf" srcId="{0CF5AA7B-B8BA-4BB0-9D05-6781DD3A2BE5}" destId="{3E85E90A-AD10-4716-9CE3-132BAD639557}" srcOrd="0" destOrd="0" presId="urn:microsoft.com/office/officeart/2005/8/layout/list1"/>
    <dgm:cxn modelId="{EDCE984F-ACA8-4B7F-A24D-7A3D5FBA4BC5}" type="presParOf" srcId="{0CF5AA7B-B8BA-4BB0-9D05-6781DD3A2BE5}" destId="{130A9FC8-E49E-44BF-92BF-7E63CEA64545}" srcOrd="1" destOrd="0" presId="urn:microsoft.com/office/officeart/2005/8/layout/list1"/>
    <dgm:cxn modelId="{6761A728-5C8D-4721-94B9-CBB0068AA850}" type="presParOf" srcId="{A7620BF4-76E2-4767-8FAD-63D24144508B}" destId="{7EBBC200-B90B-4681-8D1D-50F291ED9ADD}" srcOrd="5" destOrd="0" presId="urn:microsoft.com/office/officeart/2005/8/layout/list1"/>
    <dgm:cxn modelId="{DBDF03E1-23DC-4662-A7A0-5FCC64EFDA42}" type="presParOf" srcId="{A7620BF4-76E2-4767-8FAD-63D24144508B}" destId="{0F892690-CEFA-4DD6-9041-A7353F00EFA8}" srcOrd="6" destOrd="0" presId="urn:microsoft.com/office/officeart/2005/8/layout/list1"/>
    <dgm:cxn modelId="{1A2C45E3-033B-4331-B26A-0DBAB247A208}" type="presParOf" srcId="{A7620BF4-76E2-4767-8FAD-63D24144508B}" destId="{26D611EC-BFD5-4B78-AE8B-7F760F05E66C}" srcOrd="7" destOrd="0" presId="urn:microsoft.com/office/officeart/2005/8/layout/list1"/>
    <dgm:cxn modelId="{46219B52-63AC-4071-8444-E2DC3B3B02E7}" type="presParOf" srcId="{A7620BF4-76E2-4767-8FAD-63D24144508B}" destId="{449857CB-6D2D-4650-BF61-568FC8300C7E}" srcOrd="8" destOrd="0" presId="urn:microsoft.com/office/officeart/2005/8/layout/list1"/>
    <dgm:cxn modelId="{12C680AD-911F-48F0-8F1C-4AFB502158EE}" type="presParOf" srcId="{449857CB-6D2D-4650-BF61-568FC8300C7E}" destId="{AA6284D7-651C-4DA0-9A1C-D899DB600914}" srcOrd="0" destOrd="0" presId="urn:microsoft.com/office/officeart/2005/8/layout/list1"/>
    <dgm:cxn modelId="{81272770-4839-422E-AB90-363624F99EDF}" type="presParOf" srcId="{449857CB-6D2D-4650-BF61-568FC8300C7E}" destId="{1C39EC28-F3B0-470C-A752-93C49FCFE405}" srcOrd="1" destOrd="0" presId="urn:microsoft.com/office/officeart/2005/8/layout/list1"/>
    <dgm:cxn modelId="{BAE2141C-8368-4B61-9239-169CB7B43C04}" type="presParOf" srcId="{A7620BF4-76E2-4767-8FAD-63D24144508B}" destId="{201F116B-A1D8-49B6-8A13-AB2D30DB86DB}" srcOrd="9" destOrd="0" presId="urn:microsoft.com/office/officeart/2005/8/layout/list1"/>
    <dgm:cxn modelId="{251C396C-BCEE-4663-8D22-4D2ADC653074}" type="presParOf" srcId="{A7620BF4-76E2-4767-8FAD-63D24144508B}" destId="{879A7F91-F4E5-4188-A73C-AF754609058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7185F-B8ED-4109-BDD1-E9CC96DD4163}">
      <dsp:nvSpPr>
        <dsp:cNvPr id="0" name=""/>
        <dsp:cNvSpPr/>
      </dsp:nvSpPr>
      <dsp:spPr>
        <a:xfrm>
          <a:off x="0" y="485808"/>
          <a:ext cx="712259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9B5A7D-2035-4946-82C2-19CFB21684D8}">
      <dsp:nvSpPr>
        <dsp:cNvPr id="0" name=""/>
        <dsp:cNvSpPr/>
      </dsp:nvSpPr>
      <dsp:spPr>
        <a:xfrm>
          <a:off x="356129" y="72528"/>
          <a:ext cx="4985815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8452" tIns="0" rIns="18845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" panose="020B0604020202020204" pitchFamily="34" charset="0"/>
              <a:cs typeface="Arial" panose="020B0604020202020204" pitchFamily="34" charset="0"/>
            </a:rPr>
            <a:t>Pro Forma Requirements</a:t>
          </a:r>
        </a:p>
      </dsp:txBody>
      <dsp:txXfrm>
        <a:off x="396478" y="112877"/>
        <a:ext cx="4905117" cy="745862"/>
      </dsp:txXfrm>
    </dsp:sp>
    <dsp:sp modelId="{0F892690-CEFA-4DD6-9041-A7353F00EFA8}">
      <dsp:nvSpPr>
        <dsp:cNvPr id="0" name=""/>
        <dsp:cNvSpPr/>
      </dsp:nvSpPr>
      <dsp:spPr>
        <a:xfrm>
          <a:off x="0" y="1755888"/>
          <a:ext cx="7122593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2792" tIns="583184" rIns="552792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Most recent year of federal tax returns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Independent audit </a:t>
          </a:r>
        </a:p>
      </dsp:txBody>
      <dsp:txXfrm>
        <a:off x="0" y="1755888"/>
        <a:ext cx="7122593" cy="1984500"/>
      </dsp:txXfrm>
    </dsp:sp>
    <dsp:sp modelId="{130A9FC8-E49E-44BF-92BF-7E63CEA64545}">
      <dsp:nvSpPr>
        <dsp:cNvPr id="0" name=""/>
        <dsp:cNvSpPr/>
      </dsp:nvSpPr>
      <dsp:spPr>
        <a:xfrm>
          <a:off x="356129" y="1342608"/>
          <a:ext cx="4985815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8452" tIns="0" rIns="18845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" panose="020B0604020202020204" pitchFamily="34" charset="0"/>
              <a:cs typeface="Arial" panose="020B0604020202020204" pitchFamily="34" charset="0"/>
            </a:rPr>
            <a:t>Supplemental Information</a:t>
          </a:r>
        </a:p>
      </dsp:txBody>
      <dsp:txXfrm>
        <a:off x="396478" y="1382957"/>
        <a:ext cx="4905117" cy="745862"/>
      </dsp:txXfrm>
    </dsp:sp>
    <dsp:sp modelId="{879A7F91-F4E5-4188-A73C-AF7546090587}">
      <dsp:nvSpPr>
        <dsp:cNvPr id="0" name=""/>
        <dsp:cNvSpPr/>
      </dsp:nvSpPr>
      <dsp:spPr>
        <a:xfrm>
          <a:off x="0" y="4304868"/>
          <a:ext cx="7122593" cy="1168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2792" tIns="583184" rIns="552792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See Sample Budget Table</a:t>
          </a:r>
        </a:p>
      </dsp:txBody>
      <dsp:txXfrm>
        <a:off x="0" y="4304868"/>
        <a:ext cx="7122593" cy="1168650"/>
      </dsp:txXfrm>
    </dsp:sp>
    <dsp:sp modelId="{1C39EC28-F3B0-470C-A752-93C49FCFE405}">
      <dsp:nvSpPr>
        <dsp:cNvPr id="0" name=""/>
        <dsp:cNvSpPr/>
      </dsp:nvSpPr>
      <dsp:spPr>
        <a:xfrm>
          <a:off x="356129" y="3891588"/>
          <a:ext cx="4985815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8452" tIns="0" rIns="18845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Proposed Budget</a:t>
          </a:r>
        </a:p>
      </dsp:txBody>
      <dsp:txXfrm>
        <a:off x="396478" y="3931937"/>
        <a:ext cx="4905117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8D9C72-B1EE-41E6-8762-99204860D80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30E436-FB92-48E4-99CC-C81F4196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4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CC7DD6FC-A94C-42CD-9C57-2B125139FE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613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CC7DD6FC-A94C-42CD-9C57-2B125139FE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4433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CC7DD6FC-A94C-42CD-9C57-2B125139FE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944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CC7DD6FC-A94C-42CD-9C57-2B125139FE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4170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6.7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CC7DD6FC-A94C-42CD-9C57-2B125139FE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0749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6.7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CC7DD6FC-A94C-42CD-9C57-2B125139FE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1991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DD6FC-A94C-42CD-9C57-2B125139FE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87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F07C6E32-7130-4E36-8701-8E59E517907F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</p:spTree>
    <p:extLst>
      <p:ext uri="{BB962C8B-B14F-4D97-AF65-F5344CB8AC3E}">
        <p14:creationId xmlns:p14="http://schemas.microsoft.com/office/powerpoint/2010/main" val="2780434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437037" y="700769"/>
            <a:ext cx="8735243" cy="5168323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023D60-4146-4ACE-BA95-77872A6DBB6F}" type="datetime1">
              <a:rPr lang="en-US" smtClean="0"/>
              <a:pPr/>
              <a:t>4/8/2022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1106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94471D4A-AE98-4409-BAAF-823594A91A8F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rgbClr val="0A316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8588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CE212685-6940-4135-A686-B8C0A8177AF1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rgbClr val="0A316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6446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94471D4A-AE98-4409-BAAF-823594A91A8F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rgbClr val="0A316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3833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61AD-AEBD-4388-B7B0-3BE522DE3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AE690-A22C-4040-B3F2-2EA31255F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03E20-1EDA-47A8-B900-CD5B2F40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D7BE-88D9-406D-8BA2-413B3D68ACF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2C770-9ACF-49A1-8310-66A944D9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10A33-271F-49FF-9440-0DC6AE2D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5B40-5B97-4FA3-B236-CB63462C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1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94471D4A-AE98-4409-BAAF-823594A91A8F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rgbClr val="0A316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2382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56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5C904287-EC19-48F4-9276-3C2D656F811C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rgbClr val="0A316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8794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had.rupe@mt.gov" TargetMode="External"/><Relationship Id="rId2" Type="http://schemas.openxmlformats.org/officeDocument/2006/relationships/hyperlink" Target="mailto:mistyann.giles@mt.gov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hyperlink" Target="mailto:rkatherman@mt.go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spe.hhs.gov/poverty-guidelin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cpbenefit.org/do-i-qualify/enhanced-tribal-benefit/#qualifying-lands" TargetMode="External"/><Relationship Id="rId4" Type="http://schemas.openxmlformats.org/officeDocument/2006/relationships/hyperlink" Target="https://www.fcc.gov/lifeline-consumer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nnectmt.mt.gov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nnectmt.mt.gov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A5711-0B26-46D2-97EF-1409DE5B230B}"/>
              </a:ext>
            </a:extLst>
          </p:cNvPr>
          <p:cNvSpPr txBox="1"/>
          <p:nvPr/>
        </p:nvSpPr>
        <p:spPr>
          <a:xfrm>
            <a:off x="213841" y="460613"/>
            <a:ext cx="6710833" cy="327195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CONNECT MT BROADBAND PROGRAM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b="1" kern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ARPA &amp; IIJA UPDATES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DB7042A-7735-4AB0-A76E-DF77FAA45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07" y="658489"/>
            <a:ext cx="5163022" cy="516302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396010-B4A7-4787-9260-9EB05E31DD4E}"/>
              </a:ext>
            </a:extLst>
          </p:cNvPr>
          <p:cNvSpPr txBox="1"/>
          <p:nvPr/>
        </p:nvSpPr>
        <p:spPr>
          <a:xfrm>
            <a:off x="9479567" y="6247072"/>
            <a:ext cx="2499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13</a:t>
            </a:r>
            <a:r>
              <a:rPr lang="en-US" sz="11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2685D-0445-4F4F-BD2B-675D70F26A60}"/>
              </a:ext>
            </a:extLst>
          </p:cNvPr>
          <p:cNvSpPr txBox="1"/>
          <p:nvPr/>
        </p:nvSpPr>
        <p:spPr>
          <a:xfrm>
            <a:off x="213841" y="6247072"/>
            <a:ext cx="452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MACO BROADBAND FUNDING SUMMIT</a:t>
            </a:r>
          </a:p>
        </p:txBody>
      </p:sp>
    </p:spTree>
    <p:extLst>
      <p:ext uri="{BB962C8B-B14F-4D97-AF65-F5344CB8AC3E}">
        <p14:creationId xmlns:p14="http://schemas.microsoft.com/office/powerpoint/2010/main" val="508216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3EC11-AB90-44B5-9D05-87257CBF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2501984"/>
            <a:ext cx="3201366" cy="14723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(CONT.)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54D2A3-3442-4554-9A49-54DFE3065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453" y="666114"/>
            <a:ext cx="774140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05740" indent="-342900">
              <a:lnSpc>
                <a:spcPct val="9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enrolled as an Affordable Connectivity Program  (ACP) Provider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" indent="-342900">
              <a:lnSpc>
                <a:spcPct val="9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evidence of Good Standing with Montana Secretary of State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" indent="-342900">
              <a:lnSpc>
                <a:spcPct val="9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Federal Employer Identification Number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" indent="-3429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SAM.gov enrollment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D5D9DE6-B1E5-4829-9307-DB12100D9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1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3EC11-AB90-44B5-9D05-87257CBF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1" y="2501984"/>
            <a:ext cx="3881072" cy="14723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1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REIMBURSEMENTS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54D2A3-3442-4554-9A49-54DFE3065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326" y="780109"/>
            <a:ext cx="7642999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05740" indent="-342900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Scalable to speeds of at least 100 Mbps</a:t>
            </a:r>
          </a:p>
          <a:p>
            <a:pPr marL="566928" lvl="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Exceptions explained further in Section 6.5</a:t>
            </a:r>
          </a:p>
          <a:p>
            <a:pPr marL="205740" indent="-342900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 may not be used to support noncapital expenses including: </a:t>
            </a:r>
          </a:p>
          <a:p>
            <a:pPr marL="566928" lvl="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operations of an eligible provider</a:t>
            </a:r>
          </a:p>
          <a:p>
            <a:pPr marL="566928" lvl="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nonbroadband services</a:t>
            </a:r>
          </a:p>
          <a:p>
            <a:pPr marL="566928" lvl="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or advertising</a:t>
            </a:r>
          </a:p>
          <a:p>
            <a:pPr marL="205740" indent="-342900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match required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Costs can only be incurred after the award contract is granted</a:t>
            </a:r>
          </a:p>
          <a:p>
            <a:pPr marL="384048"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pre-application expenses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817F449-F065-44A5-B458-59ADCE7FE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17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19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3EC11-AB90-44B5-9D05-87257CBF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27" y="2961419"/>
            <a:ext cx="4230100" cy="9263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0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ELIGIBILITY</a:t>
            </a: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3054D2A3-3442-4554-9A49-54DFE3065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621" y="331845"/>
            <a:ext cx="6406962" cy="6185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05740" indent="-342900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Frontier: no or extremely limited access to terrestrial broadband services</a:t>
            </a:r>
          </a:p>
          <a:p>
            <a:pPr marL="205740" indent="-342900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Unserved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10% with no access to broadband service at or above 25/10</a:t>
            </a:r>
          </a:p>
          <a:p>
            <a:pPr marL="205740" indent="-342900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Underserved:  10% with no access to broadband service at or above 100/20</a:t>
            </a:r>
          </a:p>
          <a:p>
            <a:pPr marL="20574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RDOF areas are NOT eligible</a:t>
            </a:r>
          </a:p>
          <a:p>
            <a:pPr marL="20574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" indent="-342900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Proposed Project as  a whole </a:t>
            </a:r>
            <a:r>
              <a:rPr lang="en-US" sz="19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non-eligible areas</a:t>
            </a:r>
          </a:p>
          <a:p>
            <a:pPr marL="205740" indent="-342900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allocation funds can only be used for eligible areas.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Applicants will need to clearly delineate this in the application.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4FDA8C2-0FCF-44BC-AF95-3B9D5EF06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03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3EC11-AB90-44B5-9D05-87257CBF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2735598"/>
            <a:ext cx="3201366" cy="15707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</a:t>
            </a:r>
            <a:b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SCALABILITY</a:t>
            </a:r>
            <a:endParaRPr lang="en-US" sz="40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54D2A3-3442-4554-9A49-54DFE3065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958" y="586055"/>
            <a:ext cx="8014419" cy="5944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your solution provide 100Mbps/100Mbps?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solutions that do not meet this capacity threshold will require the following:</a:t>
            </a:r>
          </a:p>
          <a:p>
            <a:pPr marL="566928" lvl="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 narrative detailing the technical barriers to providing 100Mbps/100Mbps service</a:t>
            </a:r>
          </a:p>
          <a:p>
            <a:pPr marL="566928" lvl="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justification for the lower capacity service (</a:t>
            </a: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per location basis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66928" lvl="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the steps required to upgrade the proposed solution to the desired 100Mbps/100Mbps service</a:t>
            </a:r>
          </a:p>
          <a:p>
            <a:pPr marL="566928" lvl="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Scalability to 100Mbps/100Mbps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must be provided to show the proposed solution provides 100Mbps/100Mbps on can be scaled to meet these speeds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the appropriate specifications and narrative for the review team to assess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documentation must be certified either by the equipment manufacturer or a registered Professional engineer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2153DE0-E918-4264-BC4A-775BE36B7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05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3EC11-AB90-44B5-9D05-87257CBF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16" y="3071999"/>
            <a:ext cx="3201366" cy="85919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PERMITTING</a:t>
            </a:r>
            <a:endParaRPr lang="en-US" sz="40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54D2A3-3442-4554-9A49-54DFE3065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587" y="1879285"/>
            <a:ext cx="7775595" cy="46434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What Permitting is Required for the Deployment of your Project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to make sure permitting timelines are accounted for in the presented project timelines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endParaRPr lang="en-US" sz="1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Compliance and MEPA Checklist 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checklist can be found on the forms and guides section of the website  </a:t>
            </a:r>
            <a:r>
              <a:rPr lang="en-US" sz="18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connectmt.mt.gov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F36B2-DD29-4F31-9E37-FF8BCCDB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83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3EC11-AB90-44B5-9D05-87257CBF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96" y="2325189"/>
            <a:ext cx="3571104" cy="20616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2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REQUIREMENT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of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54D2A3-3442-4554-9A49-54DFE3065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0222" y="599538"/>
            <a:ext cx="4681229" cy="567920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05740" indent="-342900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Sheets, Income and Cash Flow Statements, or equivalents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" indent="-342900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3 years of unqualified historical financial statements 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" indent="-342900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years of unqualified 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financial statements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lnSpc>
                <a:spcPct val="9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historical financials must be CPA compiled, reviewed, or audited</a:t>
            </a:r>
          </a:p>
        </p:txBody>
      </p:sp>
      <p:pic>
        <p:nvPicPr>
          <p:cNvPr id="9" name="Graphic 8" descr="Financial">
            <a:extLst>
              <a:ext uri="{FF2B5EF4-FFF2-40B4-BE49-F238E27FC236}">
                <a16:creationId xmlns:a16="http://schemas.microsoft.com/office/drawing/2014/main" id="{CF4FADFE-DF83-49AB-A327-F3A7ABCCA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6334" y="1716329"/>
            <a:ext cx="3393270" cy="3405062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A4A5900-B6A0-4D6A-A051-9897FD6D1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67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4" name="Content Placeholder 1">
            <a:extLst>
              <a:ext uri="{FF2B5EF4-FFF2-40B4-BE49-F238E27FC236}">
                <a16:creationId xmlns:a16="http://schemas.microsoft.com/office/drawing/2014/main" id="{2B789FFB-CE5C-4A0B-917F-0A0AD2D2FE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568313"/>
              </p:ext>
            </p:extLst>
          </p:nvPr>
        </p:nvGraphicFramePr>
        <p:xfrm>
          <a:off x="4581726" y="649480"/>
          <a:ext cx="7122593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itle 4">
            <a:extLst>
              <a:ext uri="{FF2B5EF4-FFF2-40B4-BE49-F238E27FC236}">
                <a16:creationId xmlns:a16="http://schemas.microsoft.com/office/drawing/2014/main" id="{C92030D0-4C26-4952-BE22-232B43355C9B}"/>
              </a:ext>
            </a:extLst>
          </p:cNvPr>
          <p:cNvSpPr txBox="1">
            <a:spLocks/>
          </p:cNvSpPr>
          <p:nvPr/>
        </p:nvSpPr>
        <p:spPr>
          <a:xfrm>
            <a:off x="172396" y="2325189"/>
            <a:ext cx="3571104" cy="20616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REQUIREMENTS, 2 of 2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3B6AC95-0863-43E6-B5DC-6FF3B714A3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7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3EC11-AB90-44B5-9D05-87257CBF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27" y="3186896"/>
            <a:ext cx="3619601" cy="77941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LEGISLATION</a:t>
            </a:r>
            <a:br>
              <a: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IIJA)</a:t>
            </a:r>
            <a:r>
              <a: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2153DE0-E918-4264-BC4A-775BE36B7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5169A4A-817E-4A15-AEBC-A90417303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137" y="363578"/>
            <a:ext cx="7704790" cy="58671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NTIA broadband grants ($42.45 billion) to states that then subgrant to providers by awarding funding first to unserved areas (80% without 25/3), then underserved areas (80% without 100/20), then anchor institutions that lack “gigabit-level broadband service” </a:t>
            </a:r>
          </a:p>
          <a:p>
            <a:pPr lvl="1"/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preference for types of providers </a:t>
            </a:r>
          </a:p>
          <a:p>
            <a:pPr lvl="1"/>
            <a:r>
              <a:rPr lang="en-US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Providers must deploy at least 100/20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capable networks within 4 years </a:t>
            </a:r>
          </a:p>
          <a:p>
            <a:pPr lvl="1"/>
            <a:r>
              <a:rPr lang="en-US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Each state to receive at least $100 million </a:t>
            </a:r>
          </a:p>
          <a:p>
            <a:pPr lvl="1"/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States may award funds for broadband deployment, data collection, mapping, and other purposes </a:t>
            </a:r>
          </a:p>
          <a:p>
            <a:pPr lvl="1"/>
            <a:r>
              <a:rPr lang="en-US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25% match required but ARPA and other federal resources can supply match </a:t>
            </a:r>
          </a:p>
          <a:p>
            <a:pPr marL="201168" lvl="1" indent="0">
              <a:buNone/>
            </a:pP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$1 billion for middle mile network deployment </a:t>
            </a:r>
          </a:p>
          <a:p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$2.75 billion to states for furthering broadband adoption and digital literacy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04250" indent="-17145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17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28800" lvl="4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</a:pP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90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A3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07594-A3DB-49A5-9225-A4ABDD2E0385}"/>
              </a:ext>
            </a:extLst>
          </p:cNvPr>
          <p:cNvSpPr txBox="1"/>
          <p:nvPr/>
        </p:nvSpPr>
        <p:spPr>
          <a:xfrm>
            <a:off x="738187" y="136328"/>
            <a:ext cx="3048000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 BROADBAND FUNDING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BF3E5E-A0B8-40D4-AD43-24DFDAE4A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727" y="1489166"/>
            <a:ext cx="8671316" cy="487299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0C1DF35-4BF1-4819-9406-86C30D43B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56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915FCE-EE8D-4FC2-904D-CE54A514F31D}"/>
              </a:ext>
            </a:extLst>
          </p:cNvPr>
          <p:cNvSpPr txBox="1"/>
          <p:nvPr/>
        </p:nvSpPr>
        <p:spPr>
          <a:xfrm>
            <a:off x="106739" y="2601464"/>
            <a:ext cx="31154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PROPOSED PRIORITIES FOR STATE BROADBAND PLAN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29EDD-D4D3-4E47-8243-E61D4BBDEA1C}"/>
              </a:ext>
            </a:extLst>
          </p:cNvPr>
          <p:cNvSpPr txBox="1"/>
          <p:nvPr/>
        </p:nvSpPr>
        <p:spPr>
          <a:xfrm>
            <a:off x="3483428" y="212735"/>
            <a:ext cx="847991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Access: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Close the Digital Divide with both last mile and middle mile connectivity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130,100 locations without service at 100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mbps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symmetrical (22% of about 588,000 broadband serviceable locations in Montana lack service)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88,300 locations unserved (less than 25/10)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32,800 locations underserved (less than 100/20)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9,000 locations frontier (less than 4/1)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Affordability: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 eligible enrollments by 42,000 households in Affordable Connectivity Program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12.4% are in poverty in Montana (approximately 64,000 of 519,000 households in Montana)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of February 14, 2022:  21,248 enrollments in Affordable Connectivity Program in Montana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65% are for mobile broadband, 35% are fixed broadband (national average)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of December 31, 2021: 9.62% of eligible households enrolled in Montana (Ranked 42nd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50 States)	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Adoption: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providers and workforce development with community-based programs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Literacy Training, Cybersecurity Awareness, Workforce Development focused on veterans, low-income homes, elderly, disabled, incarcerated, minorities, rural populations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C2F6592-BDA4-4AFE-95CC-9143F9395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8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5BB883-3A1E-4AF2-9C9B-8523D3FEFBA6}"/>
              </a:ext>
            </a:extLst>
          </p:cNvPr>
          <p:cNvSpPr txBox="1"/>
          <p:nvPr/>
        </p:nvSpPr>
        <p:spPr>
          <a:xfrm>
            <a:off x="577558" y="2633023"/>
            <a:ext cx="3201366" cy="1472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MORNING 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15FCE-EE8D-4FC2-904D-CE54A514F31D}"/>
              </a:ext>
            </a:extLst>
          </p:cNvPr>
          <p:cNvSpPr txBox="1"/>
          <p:nvPr/>
        </p:nvSpPr>
        <p:spPr>
          <a:xfrm>
            <a:off x="4014931" y="996596"/>
            <a:ext cx="8278473" cy="522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50" b="1" dirty="0">
                <a:latin typeface="Arial" panose="020B0604020202020204" pitchFamily="34" charset="0"/>
                <a:cs typeface="Arial" panose="020B0604020202020204" pitchFamily="34" charset="0"/>
              </a:rPr>
              <a:t>State of Construction Industry </a:t>
            </a: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1550" i="1" dirty="0">
                <a:latin typeface="Arial" panose="020B0604020202020204" pitchFamily="34" charset="0"/>
                <a:cs typeface="Arial" panose="020B0604020202020204" pitchFamily="34" charset="0"/>
              </a:rPr>
              <a:t>Russ Katherman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50" b="1" dirty="0">
                <a:latin typeface="Arial" panose="020B0604020202020204" pitchFamily="34" charset="0"/>
                <a:cs typeface="Arial" panose="020B0604020202020204" pitchFamily="34" charset="0"/>
              </a:rPr>
              <a:t>ARPA Broadband Funding</a:t>
            </a: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1550" i="1" dirty="0">
                <a:latin typeface="Arial" panose="020B0604020202020204" pitchFamily="34" charset="0"/>
                <a:cs typeface="Arial" panose="020B0604020202020204" pitchFamily="34" charset="0"/>
              </a:rPr>
              <a:t>Chad Rupe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50" b="1" dirty="0">
                <a:latin typeface="Arial" panose="020B0604020202020204" pitchFamily="34" charset="0"/>
                <a:cs typeface="Arial" panose="020B0604020202020204" pitchFamily="34" charset="0"/>
              </a:rPr>
              <a:t>Proposed Priorities for State Broadband Plan		</a:t>
            </a:r>
            <a:r>
              <a:rPr lang="en-US" sz="1550" i="1" dirty="0">
                <a:latin typeface="Arial" panose="020B0604020202020204" pitchFamily="34" charset="0"/>
                <a:cs typeface="Arial" panose="020B0604020202020204" pitchFamily="34" charset="0"/>
              </a:rPr>
              <a:t>Misty Ann Giles/Chad Rupe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50" b="1" dirty="0">
                <a:latin typeface="Arial" panose="020B0604020202020204" pitchFamily="34" charset="0"/>
                <a:cs typeface="Arial" panose="020B0604020202020204" pitchFamily="34" charset="0"/>
              </a:rPr>
              <a:t>ARPA / IIJA Timelines	</a:t>
            </a: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1550" i="1" dirty="0">
                <a:latin typeface="Arial" panose="020B0604020202020204" pitchFamily="34" charset="0"/>
                <a:cs typeface="Arial" panose="020B0604020202020204" pitchFamily="34" charset="0"/>
              </a:rPr>
              <a:t>Chad Rupe </a:t>
            </a: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50" b="1" dirty="0">
                <a:latin typeface="Arial" panose="020B0604020202020204" pitchFamily="34" charset="0"/>
                <a:cs typeface="Arial" panose="020B0604020202020204" pitchFamily="34" charset="0"/>
              </a:rPr>
              <a:t>Next Steps / Legislative Action</a:t>
            </a: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1550" i="1" dirty="0">
                <a:latin typeface="Arial" panose="020B0604020202020204" pitchFamily="34" charset="0"/>
                <a:cs typeface="Arial" panose="020B0604020202020204" pitchFamily="34" charset="0"/>
              </a:rPr>
              <a:t>Misty Ann Giles/Chad Rupe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5B03AB0-AAF2-47A1-A417-0402F670A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88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75DBD0-FAB5-43DB-B67E-883E49FFEF8F}"/>
              </a:ext>
            </a:extLst>
          </p:cNvPr>
          <p:cNvSpPr txBox="1"/>
          <p:nvPr/>
        </p:nvSpPr>
        <p:spPr>
          <a:xfrm>
            <a:off x="3502587" y="1048450"/>
            <a:ext cx="868941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ARPA funded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ConnectMT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Program Application Window Closes	April 29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Publish Executive Summaries and Maps of Each Application		May 5</a:t>
            </a: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Challenge Window						May 6 - 31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Department Review of Challenges				May 6 - June 14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Department review of ARPA applications			June 1-July 8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Communications Advisory Commission Reviews ARPA projects	July 19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Governors Office Approval of ARPA Projects			July 29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Update State Broadband Map to reflect ALL federal awards in MT	July 30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Obligate and begin servicing $266 million in ARPA awards		August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01883-5C83-4054-9AD3-EC4987160FA2}"/>
              </a:ext>
            </a:extLst>
          </p:cNvPr>
          <p:cNvSpPr txBox="1"/>
          <p:nvPr/>
        </p:nvSpPr>
        <p:spPr>
          <a:xfrm>
            <a:off x="337351" y="2431468"/>
            <a:ext cx="2796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ARPA DEPLOYMENT TIMELINES  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1582E88-ABC8-42B9-B289-CBB6F66ED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66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75DBD0-FAB5-43DB-B67E-883E49FFEF8F}"/>
              </a:ext>
            </a:extLst>
          </p:cNvPr>
          <p:cNvSpPr txBox="1"/>
          <p:nvPr/>
        </p:nvSpPr>
        <p:spPr>
          <a:xfrm>
            <a:off x="3439185" y="1420758"/>
            <a:ext cx="859867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NTIA releases NOFO on BEAD and Middle Mile Programs			May 16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NTIA releases NOFO on Digital Equity Programs				June 1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State submits Letters of Intent to participate in each NTIA program		June (TBD) </a:t>
            </a: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	(BEAD &amp; Digital Equity State Planning Grant)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Receive $5 million in planning funds from NTIA for BEAD program		July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Conduct Statewide Community Engagement/Prepare State Broadband Plan 	Fall 2022</a:t>
            </a: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	(BEAD and Digital Equity)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FCC Releases Updated Broadband Data Collection Map			Late 2022</a:t>
            </a:r>
          </a:p>
          <a:p>
            <a:endParaRPr lang="en-US" sz="1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2023 Montana Legislative Session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9CEFFF-1B09-4490-BFF0-4E5838092665}"/>
              </a:ext>
            </a:extLst>
          </p:cNvPr>
          <p:cNvSpPr txBox="1"/>
          <p:nvPr/>
        </p:nvSpPr>
        <p:spPr>
          <a:xfrm>
            <a:off x="154140" y="2535970"/>
            <a:ext cx="2945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IIJA PLANNING . . . UPCOMING TIMELINES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20A6F23-F222-4958-B5CC-217E74352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11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75DBD0-FAB5-43DB-B67E-883E49FFEF8F}"/>
              </a:ext>
            </a:extLst>
          </p:cNvPr>
          <p:cNvSpPr txBox="1"/>
          <p:nvPr/>
        </p:nvSpPr>
        <p:spPr>
          <a:xfrm>
            <a:off x="3374652" y="1290902"/>
            <a:ext cx="1048064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Submit Initial Plan to NTIA for BEAD funding/Submit Digital Equity Plan	May 2023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NTIA releases 20% of state allocation for BEAD funding			June 2023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Apply for Digital Equity Capacity Program				June 2023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Conduct Application Window for NTIA BEAD funding			Summer 2023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Conduct Application Window for Digital Equity Capacity Program		Summer 2023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Submit Final Plan to NTIA for BEAD funding				Fall 2023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NTIA releases 80% of state allocation for BEAD Program			Fall 2023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Obligate NTIA BEAD funding						Fall 2023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Receive NTIA Funding Approval/Implement Digital Equity Capacity Program	Fall 2023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6B38CEA-8957-4E12-8F79-A6C80ED51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B4DC8A-78C7-4069-9727-3E78E1BC548D}"/>
              </a:ext>
            </a:extLst>
          </p:cNvPr>
          <p:cNvSpPr txBox="1"/>
          <p:nvPr/>
        </p:nvSpPr>
        <p:spPr>
          <a:xfrm>
            <a:off x="154140" y="2535970"/>
            <a:ext cx="2945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IIJA PLANNING . . . UPCOMING TIMELINES </a:t>
            </a:r>
          </a:p>
        </p:txBody>
      </p:sp>
    </p:spTree>
    <p:extLst>
      <p:ext uri="{BB962C8B-B14F-4D97-AF65-F5344CB8AC3E}">
        <p14:creationId xmlns:p14="http://schemas.microsoft.com/office/powerpoint/2010/main" val="3263854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C86FCB-238D-46B8-A833-253D11958EF3}"/>
              </a:ext>
            </a:extLst>
          </p:cNvPr>
          <p:cNvSpPr txBox="1"/>
          <p:nvPr/>
        </p:nvSpPr>
        <p:spPr>
          <a:xfrm>
            <a:off x="267781" y="2507423"/>
            <a:ext cx="2892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MONTANA LEGISLATION IMPACTS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IIJA IMPLEMENTATION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3B5BC-3129-48B1-AF0B-245EC0C76B48}"/>
              </a:ext>
            </a:extLst>
          </p:cNvPr>
          <p:cNvSpPr txBox="1"/>
          <p:nvPr/>
        </p:nvSpPr>
        <p:spPr>
          <a:xfrm>
            <a:off x="3483800" y="2368923"/>
            <a:ext cx="8376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SB 297 Modifications - Need to Align State Law with Federal Rules for Participation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Discussion of Hot Topics: </a:t>
            </a:r>
          </a:p>
          <a:p>
            <a:pPr marL="285750" marR="0" lvl="0" indent="-285750" algn="l" defTabSz="400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access: eligibility, terrestrial service, mobile vs. fixed, wireless vs. wireline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0005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adoption: digital equity topics: workforce development; digital literacy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48CD5E5-BE85-44A5-A5D4-27CFB9423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22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5B0FCD-2A4F-47C1-8360-93F5F72AAEDC}"/>
              </a:ext>
            </a:extLst>
          </p:cNvPr>
          <p:cNvSpPr txBox="1"/>
          <p:nvPr/>
        </p:nvSpPr>
        <p:spPr>
          <a:xfrm>
            <a:off x="322217" y="2535964"/>
            <a:ext cx="2583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A5711-0B26-46D2-97EF-1409DE5B230B}"/>
              </a:ext>
            </a:extLst>
          </p:cNvPr>
          <p:cNvSpPr txBox="1"/>
          <p:nvPr/>
        </p:nvSpPr>
        <p:spPr>
          <a:xfrm>
            <a:off x="3457301" y="1904558"/>
            <a:ext cx="86563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Us: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1.844.406.ARPA(2772) or visit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connect.mt.gov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Misty Ann Giles,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Director, Department of Administration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406.444.2460 /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mistyann.giles@mt.gov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Chad Rupe,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Broadband Director, Department of Administration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406.444.5475 /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chad.rupe@mt.gov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Russ Katherman,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 Architect and Engineer, Department of Administration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406.444.3332 /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rkatherman@mt.gov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DB7042A-7735-4AB0-A76E-DF77FAA45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" y="4399354"/>
            <a:ext cx="1400419" cy="14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47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4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15FCE-EE8D-4FC2-904D-CE54A514F31D}"/>
              </a:ext>
            </a:extLst>
          </p:cNvPr>
          <p:cNvSpPr txBox="1"/>
          <p:nvPr/>
        </p:nvSpPr>
        <p:spPr>
          <a:xfrm>
            <a:off x="638175" y="418844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NTIA TIMELINES ON ACCESS PRIORITY	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3C7F6-4EE5-40A8-A246-DB9F36DF9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771" y="1445653"/>
            <a:ext cx="8861229" cy="4785063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5B64129-09F9-4831-96E7-E1CD33861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26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15FCE-EE8D-4FC2-904D-CE54A514F31D}"/>
              </a:ext>
            </a:extLst>
          </p:cNvPr>
          <p:cNvSpPr txBox="1"/>
          <p:nvPr/>
        </p:nvSpPr>
        <p:spPr>
          <a:xfrm>
            <a:off x="247650" y="904266"/>
            <a:ext cx="11514582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KEY PRIORITIES . . . BETWEEN NOW AND NOFO RELEASES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4CE800E3-765D-40B0-9CFA-952A723DB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986" y="1553308"/>
            <a:ext cx="9502852" cy="513154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3767433-CF9D-43D8-9BFD-DE97183CE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69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ocument 16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2C2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3D9BCE-0C22-49AB-A7E8-5BFDAC55B996}"/>
              </a:ext>
            </a:extLst>
          </p:cNvPr>
          <p:cNvSpPr txBox="1"/>
          <p:nvPr/>
        </p:nvSpPr>
        <p:spPr>
          <a:xfrm>
            <a:off x="636531" y="171162"/>
            <a:ext cx="3449694" cy="237114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b="1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NTIA MIDDLE MILE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b="1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3A0C0-EBCA-4A48-8E3E-0B967AF28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533" y="1247775"/>
            <a:ext cx="8389822" cy="498294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8504E53-BC7E-4900-9C1C-60135662E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26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3D9BCE-0C22-49AB-A7E8-5BFDAC55B996}"/>
              </a:ext>
            </a:extLst>
          </p:cNvPr>
          <p:cNvSpPr txBox="1"/>
          <p:nvPr/>
        </p:nvSpPr>
        <p:spPr>
          <a:xfrm>
            <a:off x="0" y="2982724"/>
            <a:ext cx="34772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 CONNECTIVITY PROGRAM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8504E53-BC7E-4900-9C1C-60135662E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B98C11-415F-452A-9EDC-5D86DA22375B}"/>
              </a:ext>
            </a:extLst>
          </p:cNvPr>
          <p:cNvSpPr txBox="1"/>
          <p:nvPr/>
        </p:nvSpPr>
        <p:spPr>
          <a:xfrm>
            <a:off x="3363536" y="221612"/>
            <a:ext cx="867432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D2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="0" i="0" dirty="0">
                <a:solidFill>
                  <a:srgbClr val="1D2B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rovides a discount of up to $30 per month toward internet service for eligible households and up to $75 per month for households on qualifying Tribal lands.</a:t>
            </a:r>
            <a:endParaRPr lang="en-US" sz="1600" dirty="0">
              <a:solidFill>
                <a:srgbClr val="1D2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0" i="0" dirty="0">
              <a:solidFill>
                <a:srgbClr val="1D2B3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i="0" dirty="0">
                <a:solidFill>
                  <a:srgbClr val="1D2B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Eligible households can also receive a one-time discount of up to $100 to purchase a laptop, desktop computer, or tablet from participating providers if they contribute more than $10 and less than $50 toward the purchase price.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1D2B3E"/>
              </a:solidFill>
              <a:latin typeface="Open Sans" panose="020B0606030504020204" pitchFamily="34" charset="0"/>
            </a:endParaRPr>
          </a:p>
          <a:p>
            <a:r>
              <a:rPr lang="en-US" b="1" dirty="0">
                <a:solidFill>
                  <a:srgbClr val="1D2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D2B3E"/>
                </a:solidFill>
                <a:latin typeface="Open Sans" panose="020B0606030504020204" pitchFamily="34" charset="0"/>
              </a:rPr>
              <a:t>H</a:t>
            </a:r>
            <a:r>
              <a:rPr lang="en-US" sz="1600" b="0" i="0" dirty="0">
                <a:solidFill>
                  <a:srgbClr val="1D2B3E"/>
                </a:solidFill>
                <a:effectLst/>
                <a:latin typeface="Open Sans" panose="020B0606030504020204" pitchFamily="34" charset="0"/>
              </a:rPr>
              <a:t>ousehold income is at or below 200% of the </a:t>
            </a:r>
            <a:r>
              <a:rPr lang="en-US" sz="1600" b="0" i="0" u="none" strike="noStrike" dirty="0">
                <a:solidFill>
                  <a:srgbClr val="2C75D6"/>
                </a:solidFill>
                <a:effectLst/>
                <a:latin typeface="Open Sans" panose="020B0606030504020204" pitchFamily="34" charset="0"/>
                <a:hlinkClick r:id="rId3"/>
              </a:rPr>
              <a:t>Federal Poverty Guidelines</a:t>
            </a:r>
            <a:r>
              <a:rPr lang="en-US" sz="1600" b="0" i="0" dirty="0">
                <a:solidFill>
                  <a:srgbClr val="1D2B3E"/>
                </a:solidFill>
                <a:effectLst/>
                <a:latin typeface="Open Sans" panose="020B0606030504020204" pitchFamily="34" charset="0"/>
              </a:rPr>
              <a:t>, or if a member of the household meets at least </a:t>
            </a:r>
            <a:r>
              <a:rPr lang="en-US" sz="1600" b="0" i="1" dirty="0">
                <a:solidFill>
                  <a:srgbClr val="1D2B3E"/>
                </a:solidFill>
                <a:effectLst/>
                <a:latin typeface="Open Sans" panose="020B0606030504020204" pitchFamily="34" charset="0"/>
              </a:rPr>
              <a:t>one</a:t>
            </a:r>
            <a:r>
              <a:rPr lang="en-US" sz="1600" b="0" i="0" dirty="0">
                <a:solidFill>
                  <a:srgbClr val="1D2B3E"/>
                </a:solidFill>
                <a:effectLst/>
                <a:latin typeface="Open Sans" panose="020B0606030504020204" pitchFamily="34" charset="0"/>
              </a:rPr>
              <a:t> of the criteria below: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1D2B3E"/>
                </a:solidFill>
                <a:effectLst/>
                <a:latin typeface="Open Sans" panose="020B0606030504020204" pitchFamily="34" charset="0"/>
              </a:rPr>
              <a:t>Received a Federal Pell Grant during the current award year;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1D2B3E"/>
                </a:solidFill>
                <a:effectLst/>
                <a:latin typeface="Open Sans" panose="020B0606030504020204" pitchFamily="34" charset="0"/>
              </a:rPr>
              <a:t>Meets the eligibility criteria for a participating provider's existing low-income internet program;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1D2B3E"/>
                </a:solidFill>
                <a:effectLst/>
                <a:latin typeface="Open Sans" panose="020B0606030504020204" pitchFamily="34" charset="0"/>
              </a:rPr>
              <a:t>Participates in one of these assistance programs: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1D2B3E"/>
                </a:solidFill>
                <a:effectLst/>
                <a:latin typeface="Open Sans" panose="020B0606030504020204" pitchFamily="34" charset="0"/>
              </a:rPr>
              <a:t>SNAP 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1D2B3E"/>
                </a:solidFill>
                <a:effectLst/>
                <a:latin typeface="Open Sans" panose="020B0606030504020204" pitchFamily="34" charset="0"/>
              </a:rPr>
              <a:t>Medicaid 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1D2B3E"/>
                </a:solidFill>
                <a:effectLst/>
                <a:latin typeface="Open Sans" panose="020B0606030504020204" pitchFamily="34" charset="0"/>
              </a:rPr>
              <a:t>Federal Public Housing Assistance 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1D2B3E"/>
                </a:solidFill>
                <a:effectLst/>
                <a:latin typeface="Open Sans" panose="020B0606030504020204" pitchFamily="34" charset="0"/>
              </a:rPr>
              <a:t>Supplemental Security Income (SSI)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1D2B3E"/>
                </a:solidFill>
                <a:effectLst/>
                <a:latin typeface="Open Sans" panose="020B0606030504020204" pitchFamily="34" charset="0"/>
              </a:rPr>
              <a:t>WIC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1D2B3E"/>
                </a:solidFill>
                <a:effectLst/>
                <a:latin typeface="Open Sans" panose="020B0606030504020204" pitchFamily="34" charset="0"/>
              </a:rPr>
              <a:t>Veterans Pension or Survivor Benefits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1D2B3E"/>
                </a:solidFill>
                <a:effectLst/>
                <a:latin typeface="Open Sans" panose="020B0606030504020204" pitchFamily="34" charset="0"/>
              </a:rPr>
              <a:t>or </a:t>
            </a:r>
            <a:r>
              <a:rPr lang="en-US" sz="1400" b="0" i="0" u="none" strike="noStrike" dirty="0">
                <a:solidFill>
                  <a:srgbClr val="2C75D6"/>
                </a:solidFill>
                <a:effectLst/>
                <a:latin typeface="Open Sans" panose="020B0606030504020204" pitchFamily="34" charset="0"/>
                <a:hlinkClick r:id="rId4" tooltip="https://www.fcc.gov/lifeline-consumers"/>
              </a:rPr>
              <a:t>Lifeline</a:t>
            </a:r>
            <a:r>
              <a:rPr lang="en-US" sz="1400" b="0" i="0" dirty="0">
                <a:solidFill>
                  <a:srgbClr val="1D2B3E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1D2B3E"/>
                </a:solidFill>
                <a:effectLst/>
                <a:latin typeface="Open Sans" panose="020B0606030504020204" pitchFamily="34" charset="0"/>
              </a:rPr>
              <a:t>Participates in one of these assistance programs and lives on </a:t>
            </a:r>
            <a:r>
              <a:rPr lang="en-US" sz="1400" b="0" i="0" u="none" strike="noStrike" dirty="0">
                <a:solidFill>
                  <a:srgbClr val="2C75D6"/>
                </a:solidFill>
                <a:effectLst/>
                <a:latin typeface="Open Sans" panose="020B0606030504020204" pitchFamily="34" charset="0"/>
                <a:hlinkClick r:id="rId5"/>
              </a:rPr>
              <a:t>Qualifying Tribal lands</a:t>
            </a:r>
            <a:r>
              <a:rPr lang="en-US" sz="1400" b="0" i="0" dirty="0">
                <a:solidFill>
                  <a:srgbClr val="1D2B3E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1D2B3E"/>
                </a:solidFill>
                <a:effectLst/>
                <a:latin typeface="Open Sans" panose="020B0606030504020204" pitchFamily="34" charset="0"/>
              </a:rPr>
              <a:t>Bureau of Indian Affairs General Assistance 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1D2B3E"/>
                </a:solidFill>
                <a:effectLst/>
                <a:latin typeface="Open Sans" panose="020B0606030504020204" pitchFamily="34" charset="0"/>
              </a:rPr>
              <a:t>Tribal TANF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1D2B3E"/>
                </a:solidFill>
                <a:effectLst/>
                <a:latin typeface="Open Sans" panose="020B0606030504020204" pitchFamily="34" charset="0"/>
              </a:rPr>
              <a:t>Food Distribution Program on Indian Reservations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1D2B3E"/>
                </a:solidFill>
                <a:effectLst/>
                <a:latin typeface="Open Sans" panose="020B0606030504020204" pitchFamily="34" charset="0"/>
              </a:rPr>
              <a:t>Tribal Head Start (income based)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98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15FCE-EE8D-4FC2-904D-CE54A514F31D}"/>
              </a:ext>
            </a:extLst>
          </p:cNvPr>
          <p:cNvSpPr txBox="1"/>
          <p:nvPr/>
        </p:nvSpPr>
        <p:spPr>
          <a:xfrm>
            <a:off x="490537" y="908994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ADOPTION PRIORITY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10D38-2054-4AB6-9BDF-F22D6D87E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481" y="1388303"/>
            <a:ext cx="10068470" cy="537273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5BB5F6F-8F71-4818-8FDE-0E124FF33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8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915FCE-EE8D-4FC2-904D-CE54A514F31D}"/>
              </a:ext>
            </a:extLst>
          </p:cNvPr>
          <p:cNvSpPr txBox="1"/>
          <p:nvPr/>
        </p:nvSpPr>
        <p:spPr>
          <a:xfrm>
            <a:off x="855677" y="1031846"/>
            <a:ext cx="696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of construction industry re: raw materials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112155-30AB-477A-8CB6-62CDEB6C8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19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D2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6FD15-54BC-49E7-892A-C0EFBA352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582" y="1704975"/>
            <a:ext cx="8384117" cy="4647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40D17F-4426-47BA-8D7D-130B9E8A10AC}"/>
              </a:ext>
            </a:extLst>
          </p:cNvPr>
          <p:cNvSpPr txBox="1"/>
          <p:nvPr/>
        </p:nvSpPr>
        <p:spPr>
          <a:xfrm>
            <a:off x="638175" y="125011"/>
            <a:ext cx="3335394" cy="1904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PLANS FOR LOCAL COORDINATION </a:t>
            </a:r>
            <a:endParaRPr lang="en-US" sz="3100" b="1" kern="120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E0990FF-1569-4505-8966-72AEB5072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78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E6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15FCE-EE8D-4FC2-904D-CE54A514F31D}"/>
              </a:ext>
            </a:extLst>
          </p:cNvPr>
          <p:cNvSpPr txBox="1"/>
          <p:nvPr/>
        </p:nvSpPr>
        <p:spPr>
          <a:xfrm>
            <a:off x="638175" y="127619"/>
            <a:ext cx="3248024" cy="2572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FCC BROADBAND DATA COLLECTION + MAPPING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0627F8-5864-4E6F-A3B0-B4E763095AAF}"/>
              </a:ext>
            </a:extLst>
          </p:cNvPr>
          <p:cNvSpPr txBox="1"/>
          <p:nvPr/>
        </p:nvSpPr>
        <p:spPr>
          <a:xfrm>
            <a:off x="4018189" y="267788"/>
            <a:ext cx="809543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Updates and Next Steps: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Fabric Contract Award issued on Nov. 9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CostQuest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FCC Speed Test App Contract Modifications for Mobile Challenge, Crowdsource Updates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Contracts Expanded for Technical Assistance Resources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IIJA Rule Revisions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outreach to States and other filers/entities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Contracts (e.g. wireless RF engineering resources)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Submission Window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Data + Publish Maps/Data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Begin Challenge + Verification Process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Ways to Participate: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Provider data: direct challenges or through assistance to consumers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Fabric: geolocate locations within your jurisdictions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Submit Primary Data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meet technical requirements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Submit Crowdsourced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CCA6CFB-B783-4DD8-BEF6-120E00674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2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630227-41AB-48E7-B32A-9D2CA6503E67}"/>
              </a:ext>
            </a:extLst>
          </p:cNvPr>
          <p:cNvSpPr txBox="1"/>
          <p:nvPr/>
        </p:nvSpPr>
        <p:spPr>
          <a:xfrm>
            <a:off x="207549" y="2689430"/>
            <a:ext cx="2934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Website Orientation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B2E6BE-BF27-4FC9-9186-1A00DA781F79}"/>
              </a:ext>
            </a:extLst>
          </p:cNvPr>
          <p:cNvSpPr txBox="1"/>
          <p:nvPr/>
        </p:nvSpPr>
        <p:spPr>
          <a:xfrm>
            <a:off x="404404" y="4641498"/>
            <a:ext cx="2541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https://connectmt.mt.gov/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71ED13F-1263-4EA9-89B0-A7326118F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61" y="243348"/>
            <a:ext cx="8195226" cy="4015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157FA2-B83D-4F45-8051-AA531030CD34}"/>
              </a:ext>
            </a:extLst>
          </p:cNvPr>
          <p:cNvSpPr txBox="1"/>
          <p:nvPr/>
        </p:nvSpPr>
        <p:spPr>
          <a:xfrm>
            <a:off x="3702528" y="4641498"/>
            <a:ext cx="8085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Website includes: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FAQs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Information about the statewide broadband map, federal resources, announcements, events, webinars, forms, </a:t>
            </a:r>
          </a:p>
          <a:p>
            <a:pPr marR="0" lvl="0" algn="l" defTabSz="287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and guides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Application link and guidance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 challenge process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Auditing and reporting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660571D-4F25-4FA6-BF5C-8B990992B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6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CE2B0A2-0C54-45CC-BB37-4178E2020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1" y="723741"/>
            <a:ext cx="11769179" cy="5410517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63D663B-208E-4F73-A96F-2B99317DF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85" y="87928"/>
            <a:ext cx="7245531" cy="587584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Connect MT Map Overview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D5AE12-0A79-4E4F-BE3C-3668C9748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8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915FCE-EE8D-4FC2-904D-CE54A514F31D}"/>
              </a:ext>
            </a:extLst>
          </p:cNvPr>
          <p:cNvSpPr txBox="1"/>
          <p:nvPr/>
        </p:nvSpPr>
        <p:spPr>
          <a:xfrm>
            <a:off x="4214950" y="158820"/>
            <a:ext cx="7759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Data and Mapping: Smart Agile Project Management Approach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EF5A75-E070-44D8-BA35-42A1EBC4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984069"/>
            <a:ext cx="10380617" cy="5369877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C6A8DF6-9C0D-414A-A3B9-3B1B5C66D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7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915FCE-EE8D-4FC2-904D-CE54A514F31D}"/>
              </a:ext>
            </a:extLst>
          </p:cNvPr>
          <p:cNvSpPr txBox="1"/>
          <p:nvPr/>
        </p:nvSpPr>
        <p:spPr>
          <a:xfrm>
            <a:off x="3427318" y="165069"/>
            <a:ext cx="8610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Data and Mapping: What is Behind the Firewall?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49A2B6-E8E6-4ABD-8A78-41207A38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7" y="919782"/>
            <a:ext cx="10650768" cy="5373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E42366-2244-42A5-88EC-B3FEB06DE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842" y="1415142"/>
            <a:ext cx="3121231" cy="496388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69F7113-FC44-4891-8DE0-CE5433028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630227-41AB-48E7-B32A-9D2CA6503E67}"/>
              </a:ext>
            </a:extLst>
          </p:cNvPr>
          <p:cNvSpPr txBox="1"/>
          <p:nvPr/>
        </p:nvSpPr>
        <p:spPr>
          <a:xfrm>
            <a:off x="322217" y="2689430"/>
            <a:ext cx="2934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MT APPLICATION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B2E6BE-BF27-4FC9-9186-1A00DA781F79}"/>
              </a:ext>
            </a:extLst>
          </p:cNvPr>
          <p:cNvSpPr txBox="1"/>
          <p:nvPr/>
        </p:nvSpPr>
        <p:spPr>
          <a:xfrm>
            <a:off x="404404" y="4641498"/>
            <a:ext cx="2541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https://connectmt.mt.gov/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71ED13F-1263-4EA9-89B0-A7326118F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06" y="1140331"/>
            <a:ext cx="8195226" cy="401574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660571D-4F25-4FA6-BF5C-8B990992B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3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3EC11-AB90-44B5-9D05-87257CBF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02" y="2790221"/>
            <a:ext cx="3201366" cy="12572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APPLICANTELIGIBILITY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54D2A3-3442-4554-9A49-54DFE3065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667" y="645836"/>
            <a:ext cx="7908996" cy="55460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16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authorization to do business in the state.</a:t>
            </a:r>
          </a:p>
          <a:p>
            <a:pPr defTabSz="227013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demonstrated that it has the technical, financial, and managerial resources 	and experience to provide broadband service or other communications service to 	customers in the state.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227013" algn="l"/>
              </a:tabLst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only be a nongovernment entity with demonstrated experience in providing 	broadband service or other communications services to end-user residential or 	business customers in the state. </a:t>
            </a:r>
          </a:p>
          <a:p>
            <a:pPr defTabSz="227013">
              <a:buClrTx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Shall commit to paying a minimum of 20% of the project costs and may not provide 	a minimum matching amount from any funds derived from government grants or 	subsidies, except for federal funds designated for broadband deployment.</a:t>
            </a:r>
          </a:p>
          <a:p>
            <a:pPr defTabSz="227013">
              <a:buClrTx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not receive funds under any other federal or state government grant or loan 	program where government funding supports 100% of the proposed project’s 	capital costs.</a:t>
            </a:r>
          </a:p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BF69362F-7E8F-4F06-90FC-9F9AB678A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5" y="6230716"/>
            <a:ext cx="551255" cy="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29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7239</TotalTime>
  <Words>1876</Words>
  <Application>Microsoft Office PowerPoint</Application>
  <PresentationFormat>Widescreen</PresentationFormat>
  <Paragraphs>272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Open Sans</vt:lpstr>
      <vt:lpstr>Symbol</vt:lpstr>
      <vt:lpstr>Verdana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Connect MT Map Overview</vt:lpstr>
      <vt:lpstr>PowerPoint Presentation</vt:lpstr>
      <vt:lpstr>PowerPoint Presentation</vt:lpstr>
      <vt:lpstr>PowerPoint Presentation</vt:lpstr>
      <vt:lpstr>APPLICANTELIGIBILITY</vt:lpstr>
      <vt:lpstr>ELIGIBILITY (CONT.)</vt:lpstr>
      <vt:lpstr>ELIGIBLE REIMBURSEMENTS</vt:lpstr>
      <vt:lpstr>AREA ELIGIBILITY</vt:lpstr>
      <vt:lpstr>CAPACITY  + SCALABILITY</vt:lpstr>
      <vt:lpstr>PERMITTING</vt:lpstr>
      <vt:lpstr>FINANCIAL REQUIREMENTS, 1 of 2</vt:lpstr>
      <vt:lpstr>PowerPoint Presentation</vt:lpstr>
      <vt:lpstr>INFRASTRUCTURE LEGISLATION (IIJA)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Rupe, Chad</dc:creator>
  <cp:lastModifiedBy>Giles, Misty Ann</cp:lastModifiedBy>
  <cp:revision>4</cp:revision>
  <cp:lastPrinted>2022-04-08T19:21:28Z</cp:lastPrinted>
  <dcterms:created xsi:type="dcterms:W3CDTF">2022-04-06T20:20:32Z</dcterms:created>
  <dcterms:modified xsi:type="dcterms:W3CDTF">2022-04-12T22:30:54Z</dcterms:modified>
</cp:coreProperties>
</file>